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56" r:id="rId3"/>
    <p:sldId id="257" r:id="rId4"/>
    <p:sldId id="258" r:id="rId5"/>
    <p:sldId id="259" r:id="rId6"/>
    <p:sldId id="260" r:id="rId7"/>
    <p:sldId id="263" r:id="rId8"/>
    <p:sldId id="262" r:id="rId9"/>
  </p:sldIdLst>
  <p:sldSz cx="7556500" cy="10693400"/>
  <p:notesSz cx="7556500" cy="106934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9AF"/>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160" autoAdjust="0"/>
  </p:normalViewPr>
  <p:slideViewPr>
    <p:cSldViewPr>
      <p:cViewPr>
        <p:scale>
          <a:sx n="66" d="100"/>
          <a:sy n="66" d="100"/>
        </p:scale>
        <p:origin x="-396" y="78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5013" cy="5349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idx="1"/>
          </p:nvPr>
        </p:nvSpPr>
        <p:spPr>
          <a:xfrm>
            <a:off x="4279900" y="0"/>
            <a:ext cx="3275013" cy="5349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B921E58-CD86-42C3-B9FC-B74897ED200B}" type="datetimeFigureOut">
              <a:rPr lang="ru-RU"/>
              <a:pPr>
                <a:defRPr/>
              </a:pPr>
              <a:t>25.11.2015</a:t>
            </a:fld>
            <a:endParaRPr lang="ru-RU" dirty="0"/>
          </a:p>
        </p:txBody>
      </p:sp>
      <p:sp>
        <p:nvSpPr>
          <p:cNvPr id="4" name="Образ слайда 3"/>
          <p:cNvSpPr>
            <a:spLocks noGrp="1" noRot="1" noChangeAspect="1"/>
          </p:cNvSpPr>
          <p:nvPr>
            <p:ph type="sldImg" idx="2"/>
          </p:nvPr>
        </p:nvSpPr>
        <p:spPr>
          <a:xfrm>
            <a:off x="2360613" y="801688"/>
            <a:ext cx="2835275" cy="4010025"/>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755650" y="5080000"/>
            <a:ext cx="6045200" cy="4811713"/>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10156825"/>
            <a:ext cx="3275013" cy="53498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ru-RU"/>
          </a:p>
        </p:txBody>
      </p:sp>
      <p:sp>
        <p:nvSpPr>
          <p:cNvPr id="7" name="Номер слайда 6"/>
          <p:cNvSpPr>
            <a:spLocks noGrp="1"/>
          </p:cNvSpPr>
          <p:nvPr>
            <p:ph type="sldNum" sz="quarter" idx="5"/>
          </p:nvPr>
        </p:nvSpPr>
        <p:spPr>
          <a:xfrm>
            <a:off x="4279900" y="10156825"/>
            <a:ext cx="3275013" cy="5349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4F508FF-1303-42E1-8A4F-850BEF3052AA}"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Notes Placeholde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Notes Placeholde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otes Placeholde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otes Placeholde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otes Placeholde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3"/>
          </a:xfrm>
          <a:prstGeom prst="rect">
            <a:avLst/>
          </a:prstGeom>
        </p:spPr>
        <p:txBody>
          <a:bodyPr/>
          <a:lstStyle>
            <a:lvl1pPr>
              <a:defRPr/>
            </a:lvl1pPr>
          </a:lstStyle>
          <a:p>
            <a:endParaRPr/>
          </a:p>
        </p:txBody>
      </p:sp>
      <p:sp>
        <p:nvSpPr>
          <p:cNvPr id="3" name="Holder 3"/>
          <p:cNvSpPr>
            <a:spLocks noGrp="1"/>
          </p:cNvSpPr>
          <p:nvPr>
            <p:ph type="subTitle" idx="4"/>
          </p:nvPr>
        </p:nvSpPr>
        <p:spPr>
          <a:xfrm>
            <a:off x="1134427" y="5988304"/>
            <a:ext cx="5293994" cy="267335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794B293C-37D9-4498-A3C0-5B312B61DD9A}" type="datetimeFigureOut">
              <a:rPr lang="en-US"/>
              <a:pPr>
                <a:defRPr/>
              </a:pPr>
              <a:t>11/25/2015</a:t>
            </a:fld>
            <a:endParaRPr lang="en-US" dirty="0"/>
          </a:p>
        </p:txBody>
      </p:sp>
      <p:sp>
        <p:nvSpPr>
          <p:cNvPr id="6" name="Holder 6"/>
          <p:cNvSpPr>
            <a:spLocks noGrp="1"/>
          </p:cNvSpPr>
          <p:nvPr>
            <p:ph type="sldNum" sz="quarter" idx="12"/>
          </p:nvPr>
        </p:nvSpPr>
        <p:spPr/>
        <p:txBody>
          <a:bodyPr/>
          <a:lstStyle>
            <a:lvl1pPr>
              <a:defRPr/>
            </a:lvl1pPr>
          </a:lstStyle>
          <a:p>
            <a:pPr>
              <a:defRPr/>
            </a:pPr>
            <a:fld id="{B29EC2E7-555C-4C1D-8F87-4DF7F0473A77}"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F7B7DF3B-93C3-4934-A971-24A008453DDB}" type="datetimeFigureOut">
              <a:rPr lang="en-US"/>
              <a:pPr>
                <a:defRPr/>
              </a:pPr>
              <a:t>11/25/2015</a:t>
            </a:fld>
            <a:endParaRPr lang="en-US" dirty="0"/>
          </a:p>
        </p:txBody>
      </p:sp>
      <p:sp>
        <p:nvSpPr>
          <p:cNvPr id="6" name="Holder 6"/>
          <p:cNvSpPr>
            <a:spLocks noGrp="1"/>
          </p:cNvSpPr>
          <p:nvPr>
            <p:ph type="sldNum" sz="quarter" idx="12"/>
          </p:nvPr>
        </p:nvSpPr>
        <p:spPr/>
        <p:txBody>
          <a:bodyPr/>
          <a:lstStyle>
            <a:lvl1pPr>
              <a:defRPr/>
            </a:lvl1pPr>
          </a:lstStyle>
          <a:p>
            <a:pPr>
              <a:defRPr/>
            </a:pPr>
            <a:fld id="{17C96CAB-730D-43E0-B637-0B668CA7E033}"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92E25944-EE69-434B-BA2D-9A427DC77F7F}" type="datetimeFigureOut">
              <a:rPr lang="en-US"/>
              <a:pPr>
                <a:defRPr/>
              </a:pPr>
              <a:t>11/25/2015</a:t>
            </a:fld>
            <a:endParaRPr lang="en-US" dirty="0"/>
          </a:p>
        </p:txBody>
      </p:sp>
      <p:sp>
        <p:nvSpPr>
          <p:cNvPr id="7" name="Holder 6"/>
          <p:cNvSpPr>
            <a:spLocks noGrp="1"/>
          </p:cNvSpPr>
          <p:nvPr>
            <p:ph type="sldNum" sz="quarter" idx="12"/>
          </p:nvPr>
        </p:nvSpPr>
        <p:spPr/>
        <p:txBody>
          <a:bodyPr/>
          <a:lstStyle>
            <a:lvl1pPr>
              <a:defRPr/>
            </a:lvl1pPr>
          </a:lstStyle>
          <a:p>
            <a:pPr>
              <a:defRPr/>
            </a:pPr>
            <a:fld id="{FC30BD61-FE8F-4738-8AF1-658F3F497927}"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8307E5A5-847F-44FB-B711-94C830A717EC}" type="datetimeFigureOut">
              <a:rPr lang="en-US"/>
              <a:pPr>
                <a:defRPr/>
              </a:pPr>
              <a:t>11/25/2015</a:t>
            </a:fld>
            <a:endParaRPr lang="en-US" dirty="0"/>
          </a:p>
        </p:txBody>
      </p:sp>
      <p:sp>
        <p:nvSpPr>
          <p:cNvPr id="5" name="Holder 6"/>
          <p:cNvSpPr>
            <a:spLocks noGrp="1"/>
          </p:cNvSpPr>
          <p:nvPr>
            <p:ph type="sldNum" sz="quarter" idx="12"/>
          </p:nvPr>
        </p:nvSpPr>
        <p:spPr/>
        <p:txBody>
          <a:bodyPr/>
          <a:lstStyle>
            <a:lvl1pPr>
              <a:defRPr/>
            </a:lvl1pPr>
          </a:lstStyle>
          <a:p>
            <a:pPr>
              <a:defRPr/>
            </a:pPr>
            <a:fld id="{521AED8E-2F1B-484D-B351-F3A0AC0268FC}"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4758E071-8726-46A5-964C-026A04E47C5C}" type="datetimeFigureOut">
              <a:rPr lang="en-US"/>
              <a:pPr>
                <a:defRPr/>
              </a:pPr>
              <a:t>11/25/2015</a:t>
            </a:fld>
            <a:endParaRPr lang="en-US" dirty="0"/>
          </a:p>
        </p:txBody>
      </p:sp>
      <p:sp>
        <p:nvSpPr>
          <p:cNvPr id="4" name="Holder 6"/>
          <p:cNvSpPr>
            <a:spLocks noGrp="1"/>
          </p:cNvSpPr>
          <p:nvPr>
            <p:ph type="sldNum" sz="quarter" idx="12"/>
          </p:nvPr>
        </p:nvSpPr>
        <p:spPr/>
        <p:txBody>
          <a:bodyPr/>
          <a:lstStyle>
            <a:lvl1pPr>
              <a:defRPr/>
            </a:lvl1pPr>
          </a:lstStyle>
          <a:p>
            <a:pPr>
              <a:defRPr/>
            </a:pPr>
            <a:fld id="{0A6192E9-4D73-490C-8947-C33E21D4FAFC}"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43025" y="0"/>
            <a:ext cx="1257300" cy="1284288"/>
          </a:xfrm>
          <a:custGeom>
            <a:avLst/>
            <a:gdLst/>
            <a:ahLst/>
            <a:cxnLst/>
            <a:rect l="l" t="t" r="r" b="b"/>
            <a:pathLst>
              <a:path w="1257300" h="1283970">
                <a:moveTo>
                  <a:pt x="0" y="1283525"/>
                </a:moveTo>
                <a:lnTo>
                  <a:pt x="1257196" y="1283525"/>
                </a:lnTo>
                <a:lnTo>
                  <a:pt x="1257196" y="0"/>
                </a:lnTo>
                <a:lnTo>
                  <a:pt x="0" y="0"/>
                </a:lnTo>
                <a:lnTo>
                  <a:pt x="0" y="1283525"/>
                </a:lnTo>
                <a:close/>
              </a:path>
            </a:pathLst>
          </a:custGeom>
          <a:solidFill>
            <a:srgbClr val="E6E7E8"/>
          </a:solidFill>
        </p:spPr>
        <p:txBody>
          <a:bodyPr lIns="0" tIns="0" rIns="0" bIns="0"/>
          <a:lstStyle/>
          <a:p>
            <a:pPr fontAlgn="auto">
              <a:spcBef>
                <a:spcPts val="0"/>
              </a:spcBef>
              <a:spcAft>
                <a:spcPts val="0"/>
              </a:spcAft>
              <a:defRPr/>
            </a:pPr>
            <a:endParaRPr dirty="0">
              <a:latin typeface="+mn-lt"/>
              <a:cs typeface="+mn-cs"/>
            </a:endParaRPr>
          </a:p>
        </p:txBody>
      </p:sp>
      <p:sp>
        <p:nvSpPr>
          <p:cNvPr id="17" name="bk object 17"/>
          <p:cNvSpPr/>
          <p:nvPr/>
        </p:nvSpPr>
        <p:spPr>
          <a:xfrm>
            <a:off x="0" y="0"/>
            <a:ext cx="469900" cy="1284288"/>
          </a:xfrm>
          <a:custGeom>
            <a:avLst/>
            <a:gdLst/>
            <a:ahLst/>
            <a:cxnLst/>
            <a:rect l="l" t="t" r="r" b="b"/>
            <a:pathLst>
              <a:path w="470534" h="1283970">
                <a:moveTo>
                  <a:pt x="0" y="1283525"/>
                </a:moveTo>
                <a:lnTo>
                  <a:pt x="470518" y="1283525"/>
                </a:lnTo>
                <a:lnTo>
                  <a:pt x="470518" y="0"/>
                </a:lnTo>
                <a:lnTo>
                  <a:pt x="0" y="0"/>
                </a:lnTo>
                <a:lnTo>
                  <a:pt x="0" y="1283525"/>
                </a:lnTo>
              </a:path>
            </a:pathLst>
          </a:custGeom>
          <a:solidFill>
            <a:srgbClr val="E6E7E8"/>
          </a:solidFill>
        </p:spPr>
        <p:txBody>
          <a:bodyPr lIns="0" tIns="0" rIns="0" bIns="0"/>
          <a:lstStyle/>
          <a:p>
            <a:pPr fontAlgn="auto">
              <a:spcBef>
                <a:spcPts val="0"/>
              </a:spcBef>
              <a:spcAft>
                <a:spcPts val="0"/>
              </a:spcAft>
              <a:defRPr/>
            </a:pPr>
            <a:endParaRPr dirty="0">
              <a:latin typeface="+mn-lt"/>
              <a:cs typeface="+mn-cs"/>
            </a:endParaRPr>
          </a:p>
        </p:txBody>
      </p:sp>
      <p:sp>
        <p:nvSpPr>
          <p:cNvPr id="18" name="bk object 18"/>
          <p:cNvSpPr/>
          <p:nvPr/>
        </p:nvSpPr>
        <p:spPr>
          <a:xfrm>
            <a:off x="2454275" y="0"/>
            <a:ext cx="5105400" cy="1287463"/>
          </a:xfrm>
          <a:custGeom>
            <a:avLst/>
            <a:gdLst/>
            <a:ahLst/>
            <a:cxnLst/>
            <a:rect l="l" t="t" r="r" b="b"/>
            <a:pathLst>
              <a:path w="5106034" h="1287145">
                <a:moveTo>
                  <a:pt x="5105679" y="0"/>
                </a:moveTo>
                <a:lnTo>
                  <a:pt x="0" y="0"/>
                </a:lnTo>
                <a:lnTo>
                  <a:pt x="0" y="1287132"/>
                </a:lnTo>
                <a:lnTo>
                  <a:pt x="2893314" y="1287132"/>
                </a:lnTo>
                <a:lnTo>
                  <a:pt x="5105679" y="811542"/>
                </a:lnTo>
                <a:lnTo>
                  <a:pt x="5105679" y="0"/>
                </a:lnTo>
                <a:close/>
              </a:path>
            </a:pathLst>
          </a:custGeom>
          <a:solidFill>
            <a:srgbClr val="E6E7E8"/>
          </a:solidFill>
        </p:spPr>
        <p:txBody>
          <a:bodyPr lIns="0" tIns="0" rIns="0" bIns="0"/>
          <a:lstStyle/>
          <a:p>
            <a:pPr fontAlgn="auto">
              <a:spcBef>
                <a:spcPts val="0"/>
              </a:spcBef>
              <a:spcAft>
                <a:spcPts val="0"/>
              </a:spcAft>
              <a:defRPr/>
            </a:pPr>
            <a:endParaRPr dirty="0">
              <a:latin typeface="+mn-lt"/>
              <a:cs typeface="+mn-cs"/>
            </a:endParaRPr>
          </a:p>
        </p:txBody>
      </p:sp>
      <p:sp>
        <p:nvSpPr>
          <p:cNvPr id="19" name="bk object 19"/>
          <p:cNvSpPr/>
          <p:nvPr/>
        </p:nvSpPr>
        <p:spPr>
          <a:xfrm>
            <a:off x="4973638" y="0"/>
            <a:ext cx="2586037" cy="811213"/>
          </a:xfrm>
          <a:custGeom>
            <a:avLst/>
            <a:gdLst/>
            <a:ahLst/>
            <a:cxnLst/>
            <a:rect l="l" t="t" r="r" b="b"/>
            <a:pathLst>
              <a:path w="2586354" h="810895">
                <a:moveTo>
                  <a:pt x="2585986" y="0"/>
                </a:moveTo>
                <a:lnTo>
                  <a:pt x="0" y="0"/>
                </a:lnTo>
                <a:lnTo>
                  <a:pt x="0" y="254596"/>
                </a:lnTo>
                <a:lnTo>
                  <a:pt x="2585986" y="810488"/>
                </a:lnTo>
                <a:lnTo>
                  <a:pt x="2585986" y="0"/>
                </a:lnTo>
                <a:close/>
              </a:path>
            </a:pathLst>
          </a:custGeom>
          <a:solidFill>
            <a:srgbClr val="E6E7E8"/>
          </a:solidFill>
        </p:spPr>
        <p:txBody>
          <a:bodyPr lIns="0" tIns="0" rIns="0" bIns="0"/>
          <a:lstStyle/>
          <a:p>
            <a:pPr fontAlgn="auto">
              <a:spcBef>
                <a:spcPts val="0"/>
              </a:spcBef>
              <a:spcAft>
                <a:spcPts val="0"/>
              </a:spcAft>
              <a:defRPr/>
            </a:pPr>
            <a:endParaRPr dirty="0">
              <a:latin typeface="+mn-lt"/>
              <a:cs typeface="+mn-cs"/>
            </a:endParaRPr>
          </a:p>
        </p:txBody>
      </p:sp>
      <p:sp>
        <p:nvSpPr>
          <p:cNvPr id="1030" name="Holder 2"/>
          <p:cNvSpPr>
            <a:spLocks noGrp="1"/>
          </p:cNvSpPr>
          <p:nvPr>
            <p:ph type="title"/>
          </p:nvPr>
        </p:nvSpPr>
        <p:spPr bwMode="auto">
          <a:xfrm>
            <a:off x="377825" y="427038"/>
            <a:ext cx="6807200" cy="17113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31" name="Holder 3"/>
          <p:cNvSpPr>
            <a:spLocks noGrp="1"/>
          </p:cNvSpPr>
          <p:nvPr>
            <p:ph type="body" idx="1"/>
          </p:nvPr>
        </p:nvSpPr>
        <p:spPr bwMode="auto">
          <a:xfrm>
            <a:off x="377825" y="2459038"/>
            <a:ext cx="6807200" cy="70580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2571750" y="9944100"/>
            <a:ext cx="2419350" cy="534988"/>
          </a:xfrm>
          <a:prstGeom prst="rect">
            <a:avLst/>
          </a:prstGeom>
        </p:spPr>
        <p:txBody>
          <a:bodyPr wrap="square" lIns="0" tIns="0" rIns="0" bIns="0">
            <a:spAutoFit/>
          </a:bodyPr>
          <a:lstStyle>
            <a:lvl1pPr algn="ctr" fontAlgn="auto">
              <a:spcBef>
                <a:spcPts val="0"/>
              </a:spcBef>
              <a:spcAft>
                <a:spcPts val="0"/>
              </a:spcAft>
              <a:defRPr dirty="0">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377825" y="9944100"/>
            <a:ext cx="1739900" cy="534988"/>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A05EF4FF-C1CA-46A0-9755-8E11DD8ADCC8}" type="datetimeFigureOut">
              <a:rPr lang="en-US"/>
              <a:pPr>
                <a:defRPr/>
              </a:pPr>
              <a:t>11/25/2015</a:t>
            </a:fld>
            <a:endParaRPr lang="en-US" dirty="0"/>
          </a:p>
        </p:txBody>
      </p:sp>
      <p:sp>
        <p:nvSpPr>
          <p:cNvPr id="6" name="Holder 6"/>
          <p:cNvSpPr>
            <a:spLocks noGrp="1"/>
          </p:cNvSpPr>
          <p:nvPr>
            <p:ph type="sldNum" sz="quarter" idx="7"/>
          </p:nvPr>
        </p:nvSpPr>
        <p:spPr>
          <a:xfrm>
            <a:off x="5445125" y="9944100"/>
            <a:ext cx="1739900" cy="274638"/>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cs typeface="+mn-cs"/>
              </a:defRPr>
            </a:lvl1pPr>
          </a:lstStyle>
          <a:p>
            <a:pPr>
              <a:defRPr/>
            </a:pPr>
            <a:fld id="{EA2767D7-B76F-47FF-8E0B-6A590E7FDBC7}"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4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katalog_gofra_1"/>
          <p:cNvPicPr>
            <a:picLocks noChangeAspect="1" noChangeArrowheads="1"/>
          </p:cNvPicPr>
          <p:nvPr/>
        </p:nvPicPr>
        <p:blipFill>
          <a:blip r:embed="rId2"/>
          <a:srcRect/>
          <a:stretch>
            <a:fillRect/>
          </a:stretch>
        </p:blipFill>
        <p:spPr bwMode="auto">
          <a:xfrm>
            <a:off x="0" y="0"/>
            <a:ext cx="7559675" cy="10693400"/>
          </a:xfrm>
          <a:prstGeom prst="rect">
            <a:avLst/>
          </a:prstGeom>
          <a:noFill/>
        </p:spPr>
      </p:pic>
      <p:sp>
        <p:nvSpPr>
          <p:cNvPr id="15" name="object 15"/>
          <p:cNvSpPr txBox="1"/>
          <p:nvPr/>
        </p:nvSpPr>
        <p:spPr>
          <a:xfrm>
            <a:off x="1833563" y="3833813"/>
            <a:ext cx="5176837" cy="1095375"/>
          </a:xfrm>
          <a:prstGeom prst="rect">
            <a:avLst/>
          </a:prstGeom>
        </p:spPr>
        <p:txBody>
          <a:bodyPr lIns="0" tIns="0" rIns="0" bIns="0">
            <a:spAutoFit/>
          </a:bodyPr>
          <a:lstStyle/>
          <a:p>
            <a:pPr algn="r"/>
            <a:r>
              <a:rPr lang="ru-RU" sz="2400">
                <a:solidFill>
                  <a:schemeClr val="bg1"/>
                </a:solidFill>
              </a:rPr>
              <a:t>JSC CTC Metallokonstruktsiya </a:t>
            </a:r>
            <a:br>
              <a:rPr lang="ru-RU" sz="2400">
                <a:solidFill>
                  <a:schemeClr val="bg1"/>
                </a:solidFill>
              </a:rPr>
            </a:br>
            <a:r>
              <a:rPr lang="ru-RU" sz="2400">
                <a:solidFill>
                  <a:schemeClr val="bg1"/>
                </a:solidFill>
              </a:rPr>
              <a:t/>
            </a:r>
            <a:br>
              <a:rPr lang="ru-RU" sz="2400">
                <a:solidFill>
                  <a:schemeClr val="bg1"/>
                </a:solidFill>
              </a:rPr>
            </a:br>
            <a:r>
              <a:rPr lang="ru-RU" sz="2400">
                <a:solidFill>
                  <a:schemeClr val="bg1"/>
                </a:solidFill>
              </a:rPr>
              <a:t>Corrugated structures</a:t>
            </a:r>
            <a:endParaRPr lang="en-US" sz="24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object 5"/>
          <p:cNvSpPr>
            <a:spLocks/>
          </p:cNvSpPr>
          <p:nvPr/>
        </p:nvSpPr>
        <p:spPr bwMode="auto">
          <a:xfrm>
            <a:off x="7451725" y="9359900"/>
            <a:ext cx="109538" cy="1331913"/>
          </a:xfrm>
          <a:custGeom>
            <a:avLst/>
            <a:gdLst/>
            <a:ahLst/>
            <a:cxnLst>
              <a:cxn ang="0">
                <a:pos x="108000" y="0"/>
              </a:cxn>
              <a:cxn ang="0">
                <a:pos x="0" y="9220"/>
              </a:cxn>
              <a:cxn ang="0">
                <a:pos x="0" y="1332025"/>
              </a:cxn>
              <a:cxn ang="0">
                <a:pos x="108000" y="1332025"/>
              </a:cxn>
              <a:cxn ang="0">
                <a:pos x="108000" y="0"/>
              </a:cxn>
            </a:cxnLst>
            <a:rect l="0" t="0" r="r" b="b"/>
            <a:pathLst>
              <a:path w="108584" h="1332229">
                <a:moveTo>
                  <a:pt x="108000" y="0"/>
                </a:moveTo>
                <a:lnTo>
                  <a:pt x="0" y="9220"/>
                </a:lnTo>
                <a:lnTo>
                  <a:pt x="0" y="1332025"/>
                </a:lnTo>
                <a:lnTo>
                  <a:pt x="108000" y="1332025"/>
                </a:lnTo>
                <a:lnTo>
                  <a:pt x="108000" y="0"/>
                </a:lnTo>
              </a:path>
            </a:pathLst>
          </a:custGeom>
          <a:solidFill>
            <a:srgbClr val="E6E7E8"/>
          </a:solidFill>
          <a:ln w="9525">
            <a:noFill/>
            <a:round/>
            <a:headEnd/>
            <a:tailEnd/>
          </a:ln>
        </p:spPr>
        <p:txBody>
          <a:bodyPr lIns="0" tIns="0" rIns="0" bIns="0"/>
          <a:lstStyle/>
          <a:p>
            <a:endParaRPr lang="ru-RU"/>
          </a:p>
        </p:txBody>
      </p:sp>
      <p:sp>
        <p:nvSpPr>
          <p:cNvPr id="8194" name="object 6"/>
          <p:cNvSpPr>
            <a:spLocks/>
          </p:cNvSpPr>
          <p:nvPr/>
        </p:nvSpPr>
        <p:spPr bwMode="auto">
          <a:xfrm>
            <a:off x="7456488" y="9948863"/>
            <a:ext cx="103187" cy="742950"/>
          </a:xfrm>
          <a:custGeom>
            <a:avLst/>
            <a:gdLst/>
            <a:ahLst/>
            <a:cxnLst>
              <a:cxn ang="0">
                <a:pos x="103098" y="0"/>
              </a:cxn>
              <a:cxn ang="0">
                <a:pos x="0" y="14173"/>
              </a:cxn>
              <a:cxn ang="0">
                <a:pos x="1739" y="743915"/>
              </a:cxn>
              <a:cxn ang="0">
                <a:pos x="103098" y="743915"/>
              </a:cxn>
              <a:cxn ang="0">
                <a:pos x="103098" y="0"/>
              </a:cxn>
            </a:cxnLst>
            <a:rect l="0" t="0" r="r" b="b"/>
            <a:pathLst>
              <a:path w="103504" h="744220">
                <a:moveTo>
                  <a:pt x="103098" y="0"/>
                </a:moveTo>
                <a:lnTo>
                  <a:pt x="0" y="14173"/>
                </a:lnTo>
                <a:lnTo>
                  <a:pt x="1739" y="743915"/>
                </a:lnTo>
                <a:lnTo>
                  <a:pt x="103098" y="743915"/>
                </a:lnTo>
                <a:lnTo>
                  <a:pt x="103098" y="0"/>
                </a:lnTo>
                <a:close/>
              </a:path>
            </a:pathLst>
          </a:custGeom>
          <a:solidFill>
            <a:srgbClr val="0074BC"/>
          </a:solidFill>
          <a:ln w="9525">
            <a:noFill/>
            <a:round/>
            <a:headEnd/>
            <a:tailEnd/>
          </a:ln>
        </p:spPr>
        <p:txBody>
          <a:bodyPr lIns="0" tIns="0" rIns="0" bIns="0"/>
          <a:lstStyle/>
          <a:p>
            <a:endParaRPr lang="ru-RU"/>
          </a:p>
        </p:txBody>
      </p:sp>
      <p:sp>
        <p:nvSpPr>
          <p:cNvPr id="8195" name="object 7"/>
          <p:cNvSpPr>
            <a:spLocks/>
          </p:cNvSpPr>
          <p:nvPr/>
        </p:nvSpPr>
        <p:spPr bwMode="auto">
          <a:xfrm>
            <a:off x="7456488" y="9961563"/>
            <a:ext cx="1587" cy="730250"/>
          </a:xfrm>
          <a:custGeom>
            <a:avLst/>
            <a:gdLst/>
            <a:ahLst/>
            <a:cxnLst>
              <a:cxn ang="0">
                <a:pos x="0" y="0"/>
              </a:cxn>
              <a:cxn ang="0">
                <a:pos x="1734" y="729750"/>
              </a:cxn>
            </a:cxnLst>
            <a:rect l="0" t="0" r="r" b="b"/>
            <a:pathLst>
              <a:path w="1904" h="730250">
                <a:moveTo>
                  <a:pt x="0" y="0"/>
                </a:moveTo>
                <a:lnTo>
                  <a:pt x="1734" y="729750"/>
                </a:lnTo>
              </a:path>
            </a:pathLst>
          </a:custGeom>
          <a:noFill/>
          <a:ln w="9779">
            <a:solidFill>
              <a:srgbClr val="0074BC"/>
            </a:solidFill>
            <a:round/>
            <a:headEnd/>
            <a:tailEnd/>
          </a:ln>
        </p:spPr>
        <p:txBody>
          <a:bodyPr lIns="0" tIns="0" rIns="0" bIns="0"/>
          <a:lstStyle/>
          <a:p>
            <a:endParaRPr lang="ru-RU"/>
          </a:p>
        </p:txBody>
      </p:sp>
      <p:sp>
        <p:nvSpPr>
          <p:cNvPr id="8196" name="object 8"/>
          <p:cNvSpPr>
            <a:spLocks/>
          </p:cNvSpPr>
          <p:nvPr/>
        </p:nvSpPr>
        <p:spPr bwMode="auto">
          <a:xfrm>
            <a:off x="7456488" y="9948863"/>
            <a:ext cx="103187" cy="14287"/>
          </a:xfrm>
          <a:custGeom>
            <a:avLst/>
            <a:gdLst/>
            <a:ahLst/>
            <a:cxnLst>
              <a:cxn ang="0">
                <a:pos x="103106" y="0"/>
              </a:cxn>
              <a:cxn ang="0">
                <a:pos x="0" y="14168"/>
              </a:cxn>
            </a:cxnLst>
            <a:rect l="0" t="0" r="r" b="b"/>
            <a:pathLst>
              <a:path w="103504" h="14604">
                <a:moveTo>
                  <a:pt x="103106" y="0"/>
                </a:moveTo>
                <a:lnTo>
                  <a:pt x="0" y="14168"/>
                </a:lnTo>
              </a:path>
            </a:pathLst>
          </a:custGeom>
          <a:noFill/>
          <a:ln w="9779">
            <a:solidFill>
              <a:srgbClr val="0074BC"/>
            </a:solidFill>
            <a:round/>
            <a:headEnd/>
            <a:tailEnd/>
          </a:ln>
        </p:spPr>
        <p:txBody>
          <a:bodyPr lIns="0" tIns="0" rIns="0" bIns="0"/>
          <a:lstStyle/>
          <a:p>
            <a:endParaRPr lang="ru-RU"/>
          </a:p>
        </p:txBody>
      </p:sp>
      <p:sp>
        <p:nvSpPr>
          <p:cNvPr id="8197" name="object 9"/>
          <p:cNvSpPr>
            <a:spLocks/>
          </p:cNvSpPr>
          <p:nvPr/>
        </p:nvSpPr>
        <p:spPr bwMode="auto">
          <a:xfrm>
            <a:off x="0" y="9009063"/>
            <a:ext cx="7559675" cy="1682750"/>
          </a:xfrm>
          <a:custGeom>
            <a:avLst/>
            <a:gdLst/>
            <a:ahLst/>
            <a:cxnLst>
              <a:cxn ang="0">
                <a:pos x="3443579" y="0"/>
              </a:cxn>
              <a:cxn ang="0">
                <a:pos x="0" y="0"/>
              </a:cxn>
              <a:cxn ang="0">
                <a:pos x="0" y="1683003"/>
              </a:cxn>
              <a:cxn ang="0">
                <a:pos x="7559992" y="1683003"/>
              </a:cxn>
              <a:cxn ang="0">
                <a:pos x="7559992" y="351193"/>
              </a:cxn>
              <a:cxn ang="0">
                <a:pos x="3443579" y="0"/>
              </a:cxn>
            </a:cxnLst>
            <a:rect l="0" t="0" r="r" b="b"/>
            <a:pathLst>
              <a:path w="7560309" h="1683384">
                <a:moveTo>
                  <a:pt x="3443579" y="0"/>
                </a:moveTo>
                <a:lnTo>
                  <a:pt x="0" y="0"/>
                </a:lnTo>
                <a:lnTo>
                  <a:pt x="0" y="1683003"/>
                </a:lnTo>
                <a:lnTo>
                  <a:pt x="7559992" y="1683003"/>
                </a:lnTo>
                <a:lnTo>
                  <a:pt x="7559992" y="351193"/>
                </a:lnTo>
                <a:lnTo>
                  <a:pt x="3443579" y="0"/>
                </a:lnTo>
                <a:close/>
              </a:path>
            </a:pathLst>
          </a:custGeom>
          <a:solidFill>
            <a:srgbClr val="E6E7E8"/>
          </a:solidFill>
          <a:ln w="9525">
            <a:noFill/>
            <a:round/>
            <a:headEnd/>
            <a:tailEnd/>
          </a:ln>
        </p:spPr>
        <p:txBody>
          <a:bodyPr lIns="0" tIns="0" rIns="0" bIns="0"/>
          <a:lstStyle/>
          <a:p>
            <a:endParaRPr lang="ru-RU"/>
          </a:p>
        </p:txBody>
      </p:sp>
      <p:sp>
        <p:nvSpPr>
          <p:cNvPr id="8198" name="object 10"/>
          <p:cNvSpPr>
            <a:spLocks/>
          </p:cNvSpPr>
          <p:nvPr/>
        </p:nvSpPr>
        <p:spPr bwMode="auto">
          <a:xfrm>
            <a:off x="0" y="9172575"/>
            <a:ext cx="7559675" cy="1519238"/>
          </a:xfrm>
          <a:custGeom>
            <a:avLst/>
            <a:gdLst/>
            <a:ahLst/>
            <a:cxnLst>
              <a:cxn ang="0">
                <a:pos x="0" y="0"/>
              </a:cxn>
              <a:cxn ang="0">
                <a:pos x="0" y="1518704"/>
              </a:cxn>
              <a:cxn ang="0">
                <a:pos x="7559992" y="1518704"/>
              </a:cxn>
              <a:cxn ang="0">
                <a:pos x="7559992" y="768553"/>
              </a:cxn>
              <a:cxn ang="0">
                <a:pos x="2698000" y="106362"/>
              </a:cxn>
              <a:cxn ang="0">
                <a:pos x="0" y="0"/>
              </a:cxn>
            </a:cxnLst>
            <a:rect l="0" t="0" r="r" b="b"/>
            <a:pathLst>
              <a:path w="7560309" h="1518920">
                <a:moveTo>
                  <a:pt x="0" y="0"/>
                </a:moveTo>
                <a:lnTo>
                  <a:pt x="0" y="1518704"/>
                </a:lnTo>
                <a:lnTo>
                  <a:pt x="7559992" y="1518704"/>
                </a:lnTo>
                <a:lnTo>
                  <a:pt x="7559992" y="768553"/>
                </a:lnTo>
                <a:lnTo>
                  <a:pt x="2698000" y="106362"/>
                </a:lnTo>
                <a:lnTo>
                  <a:pt x="0" y="0"/>
                </a:lnTo>
                <a:close/>
              </a:path>
            </a:pathLst>
          </a:custGeom>
          <a:solidFill>
            <a:srgbClr val="0074BC"/>
          </a:solidFill>
          <a:ln w="9525">
            <a:noFill/>
            <a:round/>
            <a:headEnd/>
            <a:tailEnd/>
          </a:ln>
        </p:spPr>
        <p:txBody>
          <a:bodyPr lIns="0" tIns="0" rIns="0" bIns="0"/>
          <a:lstStyle/>
          <a:p>
            <a:endParaRPr lang="ru-RU"/>
          </a:p>
        </p:txBody>
      </p:sp>
      <p:sp>
        <p:nvSpPr>
          <p:cNvPr id="8199" name="object 11"/>
          <p:cNvSpPr txBox="1">
            <a:spLocks noChangeArrowheads="1"/>
          </p:cNvSpPr>
          <p:nvPr/>
        </p:nvSpPr>
        <p:spPr bwMode="auto">
          <a:xfrm>
            <a:off x="1420813" y="1417638"/>
            <a:ext cx="5791200" cy="2462212"/>
          </a:xfrm>
          <a:prstGeom prst="rect">
            <a:avLst/>
          </a:prstGeom>
          <a:noFill/>
          <a:ln w="9525">
            <a:noFill/>
            <a:miter lim="800000"/>
            <a:headEnd/>
            <a:tailEnd/>
          </a:ln>
        </p:spPr>
        <p:txBody>
          <a:bodyPr lIns="0" tIns="0" rIns="0" bIns="0">
            <a:spAutoFit/>
          </a:bodyPr>
          <a:lstStyle/>
          <a:p>
            <a:r>
              <a:rPr lang="en-US" sz="1000">
                <a:latin typeface="Calibri" pitchFamily="34" charset="0"/>
              </a:rPr>
              <a:t>A corrugated  steel sheet (CSS) is lighter and stronger than a conventional steel sheet, and this advantage promises great potential for using CSS and prefabricated CSS-products – CMP (corrugated metal pipes) and CMS (corrugated metal structures) in engineering structures. </a:t>
            </a:r>
          </a:p>
          <a:p>
            <a:r>
              <a:rPr lang="en-US" sz="1000" i="1">
                <a:latin typeface="Calibri" pitchFamily="34" charset="0"/>
              </a:rPr>
              <a:t> </a:t>
            </a:r>
            <a:endParaRPr lang="en-US" sz="1000">
              <a:latin typeface="Calibri" pitchFamily="34" charset="0"/>
            </a:endParaRPr>
          </a:p>
          <a:p>
            <a:r>
              <a:rPr lang="en-US" sz="1000" b="1">
                <a:latin typeface="Calibri" pitchFamily="34" charset="0"/>
              </a:rPr>
              <a:t>DOCUMENTATION </a:t>
            </a:r>
            <a:r>
              <a:rPr lang="en-US" sz="1000">
                <a:latin typeface="Calibri" pitchFamily="34" charset="0"/>
              </a:rPr>
              <a:t> </a:t>
            </a:r>
          </a:p>
          <a:p>
            <a:r>
              <a:rPr lang="en-US" sz="1000">
                <a:latin typeface="Calibri" pitchFamily="34" charset="0"/>
              </a:rPr>
              <a:t>CTC Metallokonstruktsiya (Integrated Technical Center “Metal Structures”) produces corrugated metal structures in accordance with own specifications: </a:t>
            </a:r>
          </a:p>
          <a:p>
            <a:r>
              <a:rPr lang="en-US" sz="1000">
                <a:latin typeface="Calibri" pitchFamily="34" charset="0"/>
              </a:rPr>
              <a:t>STO 05765820 001 2014;</a:t>
            </a:r>
          </a:p>
          <a:p>
            <a:r>
              <a:rPr lang="en-US" sz="1000">
                <a:latin typeface="Calibri" pitchFamily="34" charset="0"/>
              </a:rPr>
              <a:t>STO 05765820 003 2014;</a:t>
            </a:r>
          </a:p>
          <a:p>
            <a:r>
              <a:rPr lang="en-US" sz="1000">
                <a:latin typeface="Calibri" pitchFamily="34" charset="0"/>
              </a:rPr>
              <a:t>STO 05765820 004 2014; and</a:t>
            </a:r>
          </a:p>
          <a:p>
            <a:r>
              <a:rPr lang="en-US" sz="1000">
                <a:latin typeface="Calibri" pitchFamily="34" charset="0"/>
              </a:rPr>
              <a:t>TU 5216 00205765820 2014, </a:t>
            </a:r>
          </a:p>
          <a:p>
            <a:r>
              <a:rPr lang="en-US" sz="1000">
                <a:latin typeface="Calibri" pitchFamily="34" charset="0"/>
              </a:rPr>
              <a:t>generic designs 3.501.3 183 01, 3.501.3 185 03 and VSN 176 78, and customized designs. </a:t>
            </a:r>
            <a:endParaRPr lang="ru-RU" sz="1000">
              <a:latin typeface="Calibri" pitchFamily="34" charset="0"/>
            </a:endParaRPr>
          </a:p>
          <a:p>
            <a:endParaRPr lang="ru-RU" sz="1000">
              <a:latin typeface="Calibri" pitchFamily="34" charset="0"/>
            </a:endParaRPr>
          </a:p>
          <a:p>
            <a:endParaRPr lang="en-US" sz="1000">
              <a:latin typeface="Calibri" pitchFamily="34" charset="0"/>
            </a:endParaRPr>
          </a:p>
          <a:p>
            <a:r>
              <a:rPr lang="en-US" sz="1000">
                <a:latin typeface="Calibri" pitchFamily="34" charset="0"/>
              </a:rPr>
              <a:t> </a:t>
            </a:r>
          </a:p>
          <a:p>
            <a:r>
              <a:rPr lang="en-US" sz="1000" b="1">
                <a:solidFill>
                  <a:srgbClr val="0070C0"/>
                </a:solidFill>
                <a:latin typeface="Calibri" pitchFamily="34" charset="0"/>
              </a:rPr>
              <a:t>CERTIFICATES </a:t>
            </a:r>
            <a:endParaRPr lang="ru-RU" sz="1000">
              <a:solidFill>
                <a:srgbClr val="0070C0"/>
              </a:solidFill>
              <a:latin typeface="Tahoma" pitchFamily="34" charset="0"/>
              <a:cs typeface="Tahoma" pitchFamily="34" charset="0"/>
            </a:endParaRPr>
          </a:p>
        </p:txBody>
      </p:sp>
      <p:sp>
        <p:nvSpPr>
          <p:cNvPr id="8200" name="object 12"/>
          <p:cNvSpPr>
            <a:spLocks noChangeArrowheads="1"/>
          </p:cNvSpPr>
          <p:nvPr/>
        </p:nvSpPr>
        <p:spPr bwMode="auto">
          <a:xfrm>
            <a:off x="1906588" y="4051300"/>
            <a:ext cx="5578475" cy="2159000"/>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8201" name="object 13"/>
          <p:cNvSpPr txBox="1">
            <a:spLocks noChangeArrowheads="1"/>
          </p:cNvSpPr>
          <p:nvPr/>
        </p:nvSpPr>
        <p:spPr bwMode="auto">
          <a:xfrm>
            <a:off x="600075" y="6378575"/>
            <a:ext cx="4429125" cy="2462213"/>
          </a:xfrm>
          <a:prstGeom prst="rect">
            <a:avLst/>
          </a:prstGeom>
          <a:noFill/>
          <a:ln w="9525">
            <a:noFill/>
            <a:miter lim="800000"/>
            <a:headEnd/>
            <a:tailEnd/>
          </a:ln>
        </p:spPr>
        <p:txBody>
          <a:bodyPr lIns="0" tIns="0" rIns="0" bIns="0">
            <a:spAutoFit/>
          </a:bodyPr>
          <a:lstStyle/>
          <a:p>
            <a:r>
              <a:rPr lang="en-US" sz="1000" b="1">
                <a:latin typeface="Calibri" pitchFamily="34" charset="0"/>
              </a:rPr>
              <a:t>CMP APPLICATION </a:t>
            </a:r>
            <a:endParaRPr lang="en-US" sz="1000">
              <a:latin typeface="Calibri" pitchFamily="34" charset="0"/>
            </a:endParaRPr>
          </a:p>
          <a:p>
            <a:r>
              <a:rPr lang="en-US" sz="1000" i="1">
                <a:latin typeface="Calibri" pitchFamily="34" charset="0"/>
              </a:rPr>
              <a:t> </a:t>
            </a:r>
            <a:r>
              <a:rPr lang="en-US" sz="1000">
                <a:latin typeface="Calibri" pitchFamily="34" charset="0"/>
              </a:rPr>
              <a:t>CMP are non-pressure pipes intended for installation of: </a:t>
            </a:r>
          </a:p>
          <a:p>
            <a:r>
              <a:rPr lang="en-US" sz="1000">
                <a:latin typeface="Calibri" pitchFamily="34" charset="0"/>
              </a:rPr>
              <a:t> </a:t>
            </a:r>
          </a:p>
          <a:p>
            <a:r>
              <a:rPr lang="en-US" sz="1000">
                <a:latin typeface="Calibri" pitchFamily="34" charset="0"/>
              </a:rPr>
              <a:t>- Culverts on roads and railways; </a:t>
            </a:r>
          </a:p>
          <a:p>
            <a:r>
              <a:rPr lang="en-US" sz="1000">
                <a:latin typeface="Calibri" pitchFamily="34" charset="0"/>
              </a:rPr>
              <a:t>- Environment-friendly corridors; </a:t>
            </a:r>
          </a:p>
          <a:p>
            <a:r>
              <a:rPr lang="en-US" sz="1000">
                <a:latin typeface="Calibri" pitchFamily="34" charset="0"/>
              </a:rPr>
              <a:t>- Underground crosswalks; </a:t>
            </a:r>
          </a:p>
          <a:p>
            <a:r>
              <a:rPr lang="en-US" sz="1000">
                <a:latin typeface="Calibri" pitchFamily="34" charset="0"/>
              </a:rPr>
              <a:t>- Sewer (discharge) pipes; </a:t>
            </a:r>
          </a:p>
          <a:p>
            <a:r>
              <a:rPr lang="en-US" sz="1000">
                <a:latin typeface="Calibri" pitchFamily="34" charset="0"/>
              </a:rPr>
              <a:t>- Drain pipes;</a:t>
            </a:r>
          </a:p>
          <a:p>
            <a:r>
              <a:rPr lang="en-US" sz="1000">
                <a:latin typeface="Calibri" pitchFamily="34" charset="0"/>
              </a:rPr>
              <a:t>- Storm drain collection tanks; </a:t>
            </a:r>
          </a:p>
          <a:p>
            <a:r>
              <a:rPr lang="en-US" sz="1000">
                <a:latin typeface="Calibri" pitchFamily="34" charset="0"/>
              </a:rPr>
              <a:t>- Bulk storage tanks (silos);</a:t>
            </a:r>
          </a:p>
          <a:p>
            <a:r>
              <a:rPr lang="en-US" sz="1000">
                <a:latin typeface="Calibri" pitchFamily="34" charset="0"/>
              </a:rPr>
              <a:t>- Formwork and </a:t>
            </a:r>
          </a:p>
          <a:p>
            <a:r>
              <a:rPr lang="en-US" sz="1000">
                <a:latin typeface="Calibri" pitchFamily="34" charset="0"/>
              </a:rPr>
              <a:t>- Water wells. </a:t>
            </a:r>
          </a:p>
          <a:p>
            <a:r>
              <a:rPr lang="en-US" sz="1000">
                <a:latin typeface="Calibri" pitchFamily="34" charset="0"/>
              </a:rPr>
              <a:t> </a:t>
            </a:r>
          </a:p>
          <a:p>
            <a:r>
              <a:rPr lang="en-US" sz="1000" b="1">
                <a:latin typeface="Calibri" pitchFamily="34" charset="0"/>
              </a:rPr>
              <a:t>STEEL USED FOR PRODUCTION </a:t>
            </a:r>
            <a:endParaRPr lang="en-US" sz="1000">
              <a:latin typeface="Calibri" pitchFamily="34" charset="0"/>
            </a:endParaRPr>
          </a:p>
          <a:p>
            <a:r>
              <a:rPr lang="en-US" sz="1000">
                <a:latin typeface="Calibri" pitchFamily="34" charset="0"/>
              </a:rPr>
              <a:t>To produce CMP, steel grade 09</a:t>
            </a:r>
            <a:r>
              <a:rPr lang="ru-RU" sz="1000">
                <a:latin typeface="Calibri" pitchFamily="34" charset="0"/>
              </a:rPr>
              <a:t>Г</a:t>
            </a:r>
            <a:r>
              <a:rPr lang="en-US" sz="1000">
                <a:latin typeface="Calibri" pitchFamily="34" charset="0"/>
              </a:rPr>
              <a:t>2 is used, with hot-dip galvanized corrosion-resistant coating.  </a:t>
            </a:r>
          </a:p>
        </p:txBody>
      </p:sp>
      <p:sp>
        <p:nvSpPr>
          <p:cNvPr id="8202" name="object 14"/>
          <p:cNvSpPr txBox="1">
            <a:spLocks noChangeArrowheads="1"/>
          </p:cNvSpPr>
          <p:nvPr/>
        </p:nvSpPr>
        <p:spPr bwMode="auto">
          <a:xfrm>
            <a:off x="600075" y="9544050"/>
            <a:ext cx="6851650" cy="762000"/>
          </a:xfrm>
          <a:prstGeom prst="rect">
            <a:avLst/>
          </a:prstGeom>
          <a:noFill/>
          <a:ln w="9525">
            <a:noFill/>
            <a:miter lim="800000"/>
            <a:headEnd/>
            <a:tailEnd/>
          </a:ln>
        </p:spPr>
        <p:txBody>
          <a:bodyPr lIns="0" tIns="0" rIns="0" bIns="0">
            <a:spAutoFit/>
          </a:bodyPr>
          <a:lstStyle/>
          <a:p>
            <a:r>
              <a:rPr lang="en-US" sz="1000">
                <a:solidFill>
                  <a:schemeClr val="bg1"/>
                </a:solidFill>
                <a:latin typeface="Calibri" pitchFamily="34" charset="0"/>
              </a:rPr>
              <a:t>STO 05765820 004 2014 “CTC SMGK 130x32.5”</a:t>
            </a:r>
          </a:p>
          <a:p>
            <a:r>
              <a:rPr lang="en-US" sz="1000">
                <a:solidFill>
                  <a:schemeClr val="bg1"/>
                </a:solidFill>
                <a:latin typeface="Calibri" pitchFamily="34" charset="0"/>
              </a:rPr>
              <a:t>STO 05765820 003 2014 “CTC SMGK 150x50”</a:t>
            </a:r>
          </a:p>
          <a:p>
            <a:r>
              <a:rPr lang="en-US" sz="1000">
                <a:solidFill>
                  <a:schemeClr val="bg1"/>
                </a:solidFill>
                <a:latin typeface="Calibri" pitchFamily="34" charset="0"/>
              </a:rPr>
              <a:t>STO 05765820 001 2014 “CTC SMGK 381x142”</a:t>
            </a:r>
          </a:p>
          <a:p>
            <a:r>
              <a:rPr lang="en-US" sz="1000">
                <a:solidFill>
                  <a:schemeClr val="bg1"/>
                </a:solidFill>
                <a:latin typeface="Calibri" pitchFamily="34" charset="0"/>
              </a:rPr>
              <a:t>TU 5264 05765820 2012</a:t>
            </a:r>
          </a:p>
          <a:p>
            <a:r>
              <a:rPr lang="en-US" sz="1000">
                <a:solidFill>
                  <a:schemeClr val="bg1"/>
                </a:solidFill>
                <a:latin typeface="Calibri" pitchFamily="34" charset="0"/>
              </a:rPr>
              <a:t>Structural Elements of Corrugated Metal for Engineering Installations  </a:t>
            </a:r>
          </a:p>
        </p:txBody>
      </p:sp>
      <p:sp>
        <p:nvSpPr>
          <p:cNvPr id="15" name="object 15"/>
          <p:cNvSpPr txBox="1"/>
          <p:nvPr/>
        </p:nvSpPr>
        <p:spPr>
          <a:xfrm>
            <a:off x="1573213" y="306388"/>
            <a:ext cx="5176837" cy="854075"/>
          </a:xfrm>
          <a:prstGeom prst="rect">
            <a:avLst/>
          </a:prstGeom>
        </p:spPr>
        <p:txBody>
          <a:bodyPr lIns="0" tIns="0" rIns="0" bIns="0">
            <a:spAutoFit/>
          </a:bodyPr>
          <a:lstStyle/>
          <a:p>
            <a:r>
              <a:rPr lang="ru-RU" sz="2800" b="1">
                <a:solidFill>
                  <a:srgbClr val="1B69AF"/>
                </a:solidFill>
                <a:latin typeface="Calibri" pitchFamily="34" charset="0"/>
              </a:rPr>
              <a:t>Corrugated Metal Structures </a:t>
            </a:r>
            <a:r>
              <a:rPr lang="en-US" sz="2800" b="1">
                <a:solidFill>
                  <a:srgbClr val="1B69AF"/>
                </a:solidFill>
                <a:latin typeface="Calibri" pitchFamily="34" charset="0"/>
              </a:rPr>
              <a:t>(CMS)</a:t>
            </a:r>
            <a:endParaRPr lang="en-US" sz="2800">
              <a:solidFill>
                <a:srgbClr val="1B69AF"/>
              </a:solidFill>
              <a:latin typeface="Calibri" pitchFamily="34" charset="0"/>
            </a:endParaRPr>
          </a:p>
        </p:txBody>
      </p:sp>
      <p:pic>
        <p:nvPicPr>
          <p:cNvPr id="8204" name="Picture 2" descr="G:\работа над каталогом по гофроконструкциям\коллажи по гофре\металл.jpg"/>
          <p:cNvPicPr>
            <a:picLocks noChangeAspect="1" noChangeArrowheads="1"/>
          </p:cNvPicPr>
          <p:nvPr/>
        </p:nvPicPr>
        <p:blipFill>
          <a:blip r:embed="rId4"/>
          <a:srcRect/>
          <a:stretch>
            <a:fillRect/>
          </a:stretch>
        </p:blipFill>
        <p:spPr bwMode="auto">
          <a:xfrm>
            <a:off x="2206625" y="6775450"/>
            <a:ext cx="5119688" cy="1536700"/>
          </a:xfrm>
          <a:prstGeom prst="rect">
            <a:avLst/>
          </a:prstGeom>
          <a:noFill/>
          <a:ln w="9525">
            <a:noFill/>
            <a:miter lim="800000"/>
            <a:headEnd/>
            <a:tailEnd/>
          </a:ln>
        </p:spPr>
      </p:pic>
      <p:pic>
        <p:nvPicPr>
          <p:cNvPr id="8205" name="Picture 3" descr="G:\работа над каталогом по гофроконструкциям\ТЗ первой части каталога\евро сертификат.jpg"/>
          <p:cNvPicPr>
            <a:picLocks noChangeAspect="1" noChangeArrowheads="1"/>
          </p:cNvPicPr>
          <p:nvPr/>
        </p:nvPicPr>
        <p:blipFill>
          <a:blip r:embed="rId5" cstate="print"/>
          <a:srcRect/>
          <a:stretch>
            <a:fillRect/>
          </a:stretch>
        </p:blipFill>
        <p:spPr bwMode="auto">
          <a:xfrm>
            <a:off x="393700" y="4122738"/>
            <a:ext cx="1471613" cy="2016125"/>
          </a:xfrm>
          <a:prstGeom prst="rect">
            <a:avLst/>
          </a:prstGeom>
          <a:noFill/>
          <a:ln w="9525">
            <a:noFill/>
            <a:miter lim="800000"/>
            <a:headEnd/>
            <a:tailEnd/>
          </a:ln>
        </p:spPr>
      </p:pic>
      <p:pic>
        <p:nvPicPr>
          <p:cNvPr id="8206" name="Picture 4" descr="G:\работа над каталогом по гофроконструкциям\collage 3 типа гофры.jpg"/>
          <p:cNvPicPr>
            <a:picLocks noChangeAspect="1" noChangeArrowheads="1"/>
          </p:cNvPicPr>
          <p:nvPr/>
        </p:nvPicPr>
        <p:blipFill>
          <a:blip r:embed="rId6"/>
          <a:srcRect/>
          <a:stretch>
            <a:fillRect/>
          </a:stretch>
        </p:blipFill>
        <p:spPr bwMode="auto">
          <a:xfrm>
            <a:off x="465138" y="1263650"/>
            <a:ext cx="895350" cy="2714625"/>
          </a:xfrm>
          <a:prstGeom prst="rect">
            <a:avLst/>
          </a:prstGeom>
          <a:noFill/>
          <a:ln w="9525">
            <a:noFill/>
            <a:miter lim="800000"/>
            <a:headEnd/>
            <a:tailEnd/>
          </a:ln>
        </p:spPr>
      </p:pic>
      <p:sp>
        <p:nvSpPr>
          <p:cNvPr id="8207" name="object 3"/>
          <p:cNvSpPr>
            <a:spLocks noChangeArrowheads="1"/>
          </p:cNvSpPr>
          <p:nvPr/>
        </p:nvSpPr>
        <p:spPr bwMode="auto">
          <a:xfrm>
            <a:off x="469900" y="0"/>
            <a:ext cx="873125" cy="1649413"/>
          </a:xfrm>
          <a:prstGeom prst="rect">
            <a:avLst/>
          </a:prstGeom>
          <a:blipFill dpi="0" rotWithShape="1">
            <a:blip r:embed="rId7"/>
            <a:srcRect/>
            <a:stretch>
              <a:fillRect/>
            </a:stretch>
          </a:blipFill>
          <a:ln w="9525">
            <a:noFill/>
            <a:miter lim="800000"/>
            <a:headEnd/>
            <a:tailEnd/>
          </a:ln>
        </p:spPr>
        <p:txBody>
          <a:bodyPr lIns="0" tIns="0" rIns="0" bIns="0"/>
          <a:lstStyle/>
          <a:p>
            <a:endParaRPr lang="ru-RU">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object 2"/>
          <p:cNvSpPr>
            <a:spLocks/>
          </p:cNvSpPr>
          <p:nvPr/>
        </p:nvSpPr>
        <p:spPr bwMode="auto">
          <a:xfrm>
            <a:off x="0" y="0"/>
            <a:ext cx="0" cy="812800"/>
          </a:xfrm>
          <a:custGeom>
            <a:avLst/>
            <a:gdLst/>
            <a:ahLst/>
            <a:cxnLst>
              <a:cxn ang="0">
                <a:pos x="0" y="0"/>
              </a:cxn>
              <a:cxn ang="0">
                <a:pos x="0" y="811547"/>
              </a:cxn>
            </a:cxnLst>
            <a:rect l="0" t="0" r="r" b="b"/>
            <a:pathLst>
              <a:path h="812165">
                <a:moveTo>
                  <a:pt x="0" y="0"/>
                </a:moveTo>
                <a:lnTo>
                  <a:pt x="0" y="811547"/>
                </a:lnTo>
              </a:path>
            </a:pathLst>
          </a:custGeom>
          <a:noFill/>
          <a:ln w="3175">
            <a:solidFill>
              <a:srgbClr val="E6E7E8"/>
            </a:solidFill>
            <a:round/>
            <a:headEnd/>
            <a:tailEnd/>
          </a:ln>
        </p:spPr>
        <p:txBody>
          <a:bodyPr lIns="0" tIns="0" rIns="0" bIns="0"/>
          <a:lstStyle/>
          <a:p>
            <a:endParaRPr lang="ru-RU"/>
          </a:p>
        </p:txBody>
      </p:sp>
      <p:sp>
        <p:nvSpPr>
          <p:cNvPr id="10242" name="object 3"/>
          <p:cNvSpPr>
            <a:spLocks/>
          </p:cNvSpPr>
          <p:nvPr/>
        </p:nvSpPr>
        <p:spPr bwMode="auto">
          <a:xfrm>
            <a:off x="0" y="0"/>
            <a:ext cx="2562225" cy="811213"/>
          </a:xfrm>
          <a:custGeom>
            <a:avLst/>
            <a:gdLst/>
            <a:ahLst/>
            <a:cxnLst>
              <a:cxn ang="0">
                <a:pos x="2562313" y="0"/>
              </a:cxn>
              <a:cxn ang="0">
                <a:pos x="0" y="0"/>
              </a:cxn>
              <a:cxn ang="0">
                <a:pos x="0" y="811542"/>
              </a:cxn>
              <a:cxn ang="0">
                <a:pos x="2562313" y="260731"/>
              </a:cxn>
              <a:cxn ang="0">
                <a:pos x="2562313" y="0"/>
              </a:cxn>
            </a:cxnLst>
            <a:rect l="0" t="0" r="r" b="b"/>
            <a:pathLst>
              <a:path w="2562860" h="811530">
                <a:moveTo>
                  <a:pt x="2562313" y="0"/>
                </a:moveTo>
                <a:lnTo>
                  <a:pt x="0" y="0"/>
                </a:lnTo>
                <a:lnTo>
                  <a:pt x="0" y="811542"/>
                </a:lnTo>
                <a:lnTo>
                  <a:pt x="2562313" y="260731"/>
                </a:lnTo>
                <a:lnTo>
                  <a:pt x="2562313" y="0"/>
                </a:lnTo>
                <a:close/>
              </a:path>
            </a:pathLst>
          </a:custGeom>
          <a:solidFill>
            <a:srgbClr val="E6E7E8"/>
          </a:solidFill>
          <a:ln w="9525">
            <a:noFill/>
            <a:round/>
            <a:headEnd/>
            <a:tailEnd/>
          </a:ln>
        </p:spPr>
        <p:txBody>
          <a:bodyPr lIns="0" tIns="0" rIns="0" bIns="0"/>
          <a:lstStyle/>
          <a:p>
            <a:endParaRPr lang="ru-RU"/>
          </a:p>
        </p:txBody>
      </p:sp>
      <p:sp>
        <p:nvSpPr>
          <p:cNvPr id="10243" name="object 4"/>
          <p:cNvSpPr>
            <a:spLocks/>
          </p:cNvSpPr>
          <p:nvPr/>
        </p:nvSpPr>
        <p:spPr bwMode="auto">
          <a:xfrm>
            <a:off x="7091363" y="0"/>
            <a:ext cx="468312" cy="1277938"/>
          </a:xfrm>
          <a:custGeom>
            <a:avLst/>
            <a:gdLst/>
            <a:ahLst/>
            <a:cxnLst>
              <a:cxn ang="0">
                <a:pos x="0" y="1277391"/>
              </a:cxn>
              <a:cxn ang="0">
                <a:pos x="468006" y="1277391"/>
              </a:cxn>
              <a:cxn ang="0">
                <a:pos x="468006" y="0"/>
              </a:cxn>
              <a:cxn ang="0">
                <a:pos x="0" y="0"/>
              </a:cxn>
              <a:cxn ang="0">
                <a:pos x="0" y="1277391"/>
              </a:cxn>
            </a:cxnLst>
            <a:rect l="0" t="0" r="r" b="b"/>
            <a:pathLst>
              <a:path w="467995" h="1277620">
                <a:moveTo>
                  <a:pt x="0" y="1277391"/>
                </a:moveTo>
                <a:lnTo>
                  <a:pt x="468006" y="1277391"/>
                </a:lnTo>
                <a:lnTo>
                  <a:pt x="468006" y="0"/>
                </a:lnTo>
                <a:lnTo>
                  <a:pt x="0" y="0"/>
                </a:lnTo>
                <a:lnTo>
                  <a:pt x="0" y="1277391"/>
                </a:lnTo>
                <a:close/>
              </a:path>
            </a:pathLst>
          </a:custGeom>
          <a:solidFill>
            <a:srgbClr val="E6E7E8"/>
          </a:solidFill>
          <a:ln w="9525">
            <a:noFill/>
            <a:round/>
            <a:headEnd/>
            <a:tailEnd/>
          </a:ln>
        </p:spPr>
        <p:txBody>
          <a:bodyPr lIns="0" tIns="0" rIns="0" bIns="0"/>
          <a:lstStyle/>
          <a:p>
            <a:endParaRPr lang="ru-RU"/>
          </a:p>
        </p:txBody>
      </p:sp>
      <p:sp>
        <p:nvSpPr>
          <p:cNvPr id="10244" name="object 5"/>
          <p:cNvSpPr>
            <a:spLocks/>
          </p:cNvSpPr>
          <p:nvPr/>
        </p:nvSpPr>
        <p:spPr bwMode="auto">
          <a:xfrm>
            <a:off x="4935538" y="0"/>
            <a:ext cx="1284287" cy="1277938"/>
          </a:xfrm>
          <a:custGeom>
            <a:avLst/>
            <a:gdLst/>
            <a:ahLst/>
            <a:cxnLst>
              <a:cxn ang="0">
                <a:pos x="0" y="1277391"/>
              </a:cxn>
              <a:cxn ang="0">
                <a:pos x="1283389" y="1277391"/>
              </a:cxn>
              <a:cxn ang="0">
                <a:pos x="1283389" y="0"/>
              </a:cxn>
              <a:cxn ang="0">
                <a:pos x="0" y="0"/>
              </a:cxn>
              <a:cxn ang="0">
                <a:pos x="0" y="1277391"/>
              </a:cxn>
            </a:cxnLst>
            <a:rect l="0" t="0" r="r" b="b"/>
            <a:pathLst>
              <a:path w="1283970" h="1277620">
                <a:moveTo>
                  <a:pt x="0" y="1277391"/>
                </a:moveTo>
                <a:lnTo>
                  <a:pt x="1283389" y="1277391"/>
                </a:lnTo>
                <a:lnTo>
                  <a:pt x="1283389" y="0"/>
                </a:lnTo>
                <a:lnTo>
                  <a:pt x="0" y="0"/>
                </a:lnTo>
                <a:lnTo>
                  <a:pt x="0" y="1277391"/>
                </a:lnTo>
                <a:close/>
              </a:path>
            </a:pathLst>
          </a:custGeom>
          <a:solidFill>
            <a:srgbClr val="E6E7E8"/>
          </a:solidFill>
          <a:ln w="9525">
            <a:noFill/>
            <a:round/>
            <a:headEnd/>
            <a:tailEnd/>
          </a:ln>
        </p:spPr>
        <p:txBody>
          <a:bodyPr lIns="0" tIns="0" rIns="0" bIns="0"/>
          <a:lstStyle/>
          <a:p>
            <a:endParaRPr lang="ru-RU"/>
          </a:p>
        </p:txBody>
      </p:sp>
      <p:sp>
        <p:nvSpPr>
          <p:cNvPr id="10245" name="object 6"/>
          <p:cNvSpPr>
            <a:spLocks/>
          </p:cNvSpPr>
          <p:nvPr/>
        </p:nvSpPr>
        <p:spPr bwMode="auto">
          <a:xfrm>
            <a:off x="0" y="0"/>
            <a:ext cx="5083175" cy="1281113"/>
          </a:xfrm>
          <a:custGeom>
            <a:avLst/>
            <a:gdLst/>
            <a:ahLst/>
            <a:cxnLst>
              <a:cxn ang="0">
                <a:pos x="5081993" y="0"/>
              </a:cxn>
              <a:cxn ang="0">
                <a:pos x="0" y="0"/>
              </a:cxn>
              <a:cxn ang="0">
                <a:pos x="0" y="810501"/>
              </a:cxn>
              <a:cxn ang="0">
                <a:pos x="2188692" y="1280998"/>
              </a:cxn>
              <a:cxn ang="0">
                <a:pos x="5081993" y="1280998"/>
              </a:cxn>
              <a:cxn ang="0">
                <a:pos x="5081993" y="0"/>
              </a:cxn>
            </a:cxnLst>
            <a:rect l="0" t="0" r="r" b="b"/>
            <a:pathLst>
              <a:path w="5082540" h="1281430">
                <a:moveTo>
                  <a:pt x="5081993" y="0"/>
                </a:moveTo>
                <a:lnTo>
                  <a:pt x="0" y="0"/>
                </a:lnTo>
                <a:lnTo>
                  <a:pt x="0" y="810501"/>
                </a:lnTo>
                <a:lnTo>
                  <a:pt x="2188692" y="1280998"/>
                </a:lnTo>
                <a:lnTo>
                  <a:pt x="5081993" y="1280998"/>
                </a:lnTo>
                <a:lnTo>
                  <a:pt x="5081993" y="0"/>
                </a:lnTo>
                <a:close/>
              </a:path>
            </a:pathLst>
          </a:custGeom>
          <a:solidFill>
            <a:srgbClr val="E6E7E8"/>
          </a:solidFill>
          <a:ln w="9525">
            <a:noFill/>
            <a:round/>
            <a:headEnd/>
            <a:tailEnd/>
          </a:ln>
        </p:spPr>
        <p:txBody>
          <a:bodyPr lIns="0" tIns="0" rIns="0" bIns="0"/>
          <a:lstStyle/>
          <a:p>
            <a:endParaRPr lang="ru-RU"/>
          </a:p>
        </p:txBody>
      </p:sp>
      <p:sp>
        <p:nvSpPr>
          <p:cNvPr id="10246" name="object 7"/>
          <p:cNvSpPr>
            <a:spLocks/>
          </p:cNvSpPr>
          <p:nvPr/>
        </p:nvSpPr>
        <p:spPr bwMode="auto">
          <a:xfrm>
            <a:off x="0" y="9018588"/>
            <a:ext cx="7559675" cy="1673225"/>
          </a:xfrm>
          <a:custGeom>
            <a:avLst/>
            <a:gdLst/>
            <a:ahLst/>
            <a:cxnLst>
              <a:cxn ang="0">
                <a:pos x="7560005" y="0"/>
              </a:cxn>
              <a:cxn ang="0">
                <a:pos x="4008424" y="0"/>
              </a:cxn>
              <a:cxn ang="0">
                <a:pos x="3" y="341985"/>
              </a:cxn>
              <a:cxn ang="0">
                <a:pos x="3" y="1673999"/>
              </a:cxn>
              <a:cxn ang="0">
                <a:pos x="7560005" y="1673999"/>
              </a:cxn>
              <a:cxn ang="0">
                <a:pos x="7560005" y="0"/>
              </a:cxn>
            </a:cxnLst>
            <a:rect l="0" t="0" r="r" b="b"/>
            <a:pathLst>
              <a:path w="7560309" h="1674495">
                <a:moveTo>
                  <a:pt x="7560005" y="0"/>
                </a:moveTo>
                <a:lnTo>
                  <a:pt x="4008424" y="0"/>
                </a:lnTo>
                <a:lnTo>
                  <a:pt x="3" y="341985"/>
                </a:lnTo>
                <a:lnTo>
                  <a:pt x="3" y="1673999"/>
                </a:lnTo>
                <a:lnTo>
                  <a:pt x="7560005" y="1673999"/>
                </a:lnTo>
                <a:lnTo>
                  <a:pt x="7560005" y="0"/>
                </a:lnTo>
              </a:path>
            </a:pathLst>
          </a:custGeom>
          <a:solidFill>
            <a:srgbClr val="E6E7E8"/>
          </a:solidFill>
          <a:ln w="9525">
            <a:noFill/>
            <a:round/>
            <a:headEnd/>
            <a:tailEnd/>
          </a:ln>
        </p:spPr>
        <p:txBody>
          <a:bodyPr lIns="0" tIns="0" rIns="0" bIns="0"/>
          <a:lstStyle/>
          <a:p>
            <a:endParaRPr lang="ru-RU"/>
          </a:p>
        </p:txBody>
      </p:sp>
      <p:sp>
        <p:nvSpPr>
          <p:cNvPr id="10247" name="object 8"/>
          <p:cNvSpPr>
            <a:spLocks/>
          </p:cNvSpPr>
          <p:nvPr/>
        </p:nvSpPr>
        <p:spPr bwMode="auto">
          <a:xfrm>
            <a:off x="0" y="9183688"/>
            <a:ext cx="7559675" cy="1508125"/>
          </a:xfrm>
          <a:custGeom>
            <a:avLst/>
            <a:gdLst/>
            <a:ahLst/>
            <a:cxnLst>
              <a:cxn ang="0">
                <a:pos x="7560005" y="0"/>
              </a:cxn>
              <a:cxn ang="0">
                <a:pos x="4754003" y="110616"/>
              </a:cxn>
              <a:cxn ang="0">
                <a:pos x="3" y="763904"/>
              </a:cxn>
              <a:cxn ang="0">
                <a:pos x="3" y="1507820"/>
              </a:cxn>
              <a:cxn ang="0">
                <a:pos x="7560005" y="1507820"/>
              </a:cxn>
              <a:cxn ang="0">
                <a:pos x="7560005" y="0"/>
              </a:cxn>
            </a:cxnLst>
            <a:rect l="0" t="0" r="r" b="b"/>
            <a:pathLst>
              <a:path w="7560309" h="1508125">
                <a:moveTo>
                  <a:pt x="7560005" y="0"/>
                </a:moveTo>
                <a:lnTo>
                  <a:pt x="4754003" y="110616"/>
                </a:lnTo>
                <a:lnTo>
                  <a:pt x="3" y="763904"/>
                </a:lnTo>
                <a:lnTo>
                  <a:pt x="3" y="1507820"/>
                </a:lnTo>
                <a:lnTo>
                  <a:pt x="7560005" y="1507820"/>
                </a:lnTo>
                <a:lnTo>
                  <a:pt x="7560005" y="0"/>
                </a:lnTo>
              </a:path>
            </a:pathLst>
          </a:custGeom>
          <a:solidFill>
            <a:srgbClr val="0074BC"/>
          </a:solidFill>
          <a:ln w="9525">
            <a:noFill/>
            <a:round/>
            <a:headEnd/>
            <a:tailEnd/>
          </a:ln>
        </p:spPr>
        <p:txBody>
          <a:bodyPr lIns="0" tIns="0" rIns="0" bIns="0"/>
          <a:lstStyle/>
          <a:p>
            <a:endParaRPr lang="ru-RU"/>
          </a:p>
        </p:txBody>
      </p:sp>
      <p:sp>
        <p:nvSpPr>
          <p:cNvPr id="10248" name="object 9"/>
          <p:cNvSpPr>
            <a:spLocks/>
          </p:cNvSpPr>
          <p:nvPr/>
        </p:nvSpPr>
        <p:spPr bwMode="auto">
          <a:xfrm>
            <a:off x="0" y="9183688"/>
            <a:ext cx="7559675" cy="765175"/>
          </a:xfrm>
          <a:custGeom>
            <a:avLst/>
            <a:gdLst/>
            <a:ahLst/>
            <a:cxnLst>
              <a:cxn ang="0">
                <a:pos x="7560005" y="0"/>
              </a:cxn>
              <a:cxn ang="0">
                <a:pos x="4753989" y="110625"/>
              </a:cxn>
              <a:cxn ang="0">
                <a:pos x="0" y="763905"/>
              </a:cxn>
            </a:cxnLst>
            <a:rect l="0" t="0" r="r" b="b"/>
            <a:pathLst>
              <a:path w="7560309" h="763904">
                <a:moveTo>
                  <a:pt x="7560005" y="0"/>
                </a:moveTo>
                <a:lnTo>
                  <a:pt x="4753989" y="110625"/>
                </a:lnTo>
                <a:lnTo>
                  <a:pt x="0" y="763905"/>
                </a:lnTo>
              </a:path>
            </a:pathLst>
          </a:custGeom>
          <a:noFill/>
          <a:ln w="9779">
            <a:solidFill>
              <a:srgbClr val="0074BC"/>
            </a:solidFill>
            <a:round/>
            <a:headEnd/>
            <a:tailEnd/>
          </a:ln>
        </p:spPr>
        <p:txBody>
          <a:bodyPr lIns="0" tIns="0" rIns="0" bIns="0"/>
          <a:lstStyle/>
          <a:p>
            <a:endParaRPr lang="ru-RU"/>
          </a:p>
        </p:txBody>
      </p:sp>
      <p:sp>
        <p:nvSpPr>
          <p:cNvPr id="10249" name="object 11"/>
          <p:cNvSpPr>
            <a:spLocks noChangeArrowheads="1"/>
          </p:cNvSpPr>
          <p:nvPr/>
        </p:nvSpPr>
        <p:spPr bwMode="auto">
          <a:xfrm>
            <a:off x="6218238" y="0"/>
            <a:ext cx="873125" cy="16414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0" name="object 12"/>
          <p:cNvSpPr txBox="1">
            <a:spLocks noChangeArrowheads="1"/>
          </p:cNvSpPr>
          <p:nvPr/>
        </p:nvSpPr>
        <p:spPr bwMode="auto">
          <a:xfrm>
            <a:off x="527050" y="1333500"/>
            <a:ext cx="4775200" cy="461963"/>
          </a:xfrm>
          <a:prstGeom prst="rect">
            <a:avLst/>
          </a:prstGeom>
          <a:noFill/>
          <a:ln w="9525">
            <a:noFill/>
            <a:miter lim="800000"/>
            <a:headEnd/>
            <a:tailEnd/>
          </a:ln>
        </p:spPr>
        <p:txBody>
          <a:bodyPr lIns="0" tIns="0" rIns="0" bIns="0">
            <a:spAutoFit/>
          </a:bodyPr>
          <a:lstStyle/>
          <a:p>
            <a:r>
              <a:rPr lang="en-US" sz="1000" b="1">
                <a:solidFill>
                  <a:srgbClr val="0070C0"/>
                </a:solidFill>
                <a:latin typeface="Calibri" pitchFamily="34" charset="0"/>
              </a:rPr>
              <a:t>DIAMETERS </a:t>
            </a:r>
            <a:r>
              <a:rPr lang="en-US" sz="1000">
                <a:latin typeface="Calibri" pitchFamily="34" charset="0"/>
              </a:rPr>
              <a:t> </a:t>
            </a:r>
          </a:p>
          <a:p>
            <a:r>
              <a:rPr lang="en-US" sz="1000">
                <a:latin typeface="Calibri" pitchFamily="34" charset="0"/>
              </a:rPr>
              <a:t>CTC Metallokonstruktsiya produces a range of CMP diameters: </a:t>
            </a:r>
          </a:p>
          <a:p>
            <a:r>
              <a:rPr lang="en-US" sz="1000">
                <a:latin typeface="Calibri" pitchFamily="34" charset="0"/>
              </a:rPr>
              <a:t> </a:t>
            </a:r>
          </a:p>
        </p:txBody>
      </p:sp>
      <p:sp>
        <p:nvSpPr>
          <p:cNvPr id="10251" name="object 14"/>
          <p:cNvSpPr>
            <a:spLocks noChangeArrowheads="1"/>
          </p:cNvSpPr>
          <p:nvPr/>
        </p:nvSpPr>
        <p:spPr bwMode="auto">
          <a:xfrm>
            <a:off x="604838" y="2487613"/>
            <a:ext cx="1408112" cy="595312"/>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2" name="object 15"/>
          <p:cNvSpPr>
            <a:spLocks noChangeArrowheads="1"/>
          </p:cNvSpPr>
          <p:nvPr/>
        </p:nvSpPr>
        <p:spPr bwMode="auto">
          <a:xfrm>
            <a:off x="2141538" y="2465388"/>
            <a:ext cx="1233487" cy="595312"/>
          </a:xfrm>
          <a:prstGeom prst="rect">
            <a:avLst/>
          </a:prstGeom>
          <a:blipFill dpi="0" rotWithShape="1">
            <a:blip r:embed="rId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3" name="object 16"/>
          <p:cNvSpPr>
            <a:spLocks noChangeArrowheads="1"/>
          </p:cNvSpPr>
          <p:nvPr/>
        </p:nvSpPr>
        <p:spPr bwMode="auto">
          <a:xfrm>
            <a:off x="3622675" y="2479675"/>
            <a:ext cx="1233488" cy="596900"/>
          </a:xfrm>
          <a:prstGeom prst="rect">
            <a:avLst/>
          </a:prstGeom>
          <a:blipFill dpi="0" rotWithShape="1">
            <a:blip r:embed="rId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4" name="object 17"/>
          <p:cNvSpPr>
            <a:spLocks noChangeArrowheads="1"/>
          </p:cNvSpPr>
          <p:nvPr/>
        </p:nvSpPr>
        <p:spPr bwMode="auto">
          <a:xfrm>
            <a:off x="620713" y="3897313"/>
            <a:ext cx="1336675" cy="900112"/>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5" name="object 18"/>
          <p:cNvSpPr>
            <a:spLocks noChangeArrowheads="1"/>
          </p:cNvSpPr>
          <p:nvPr/>
        </p:nvSpPr>
        <p:spPr bwMode="auto">
          <a:xfrm>
            <a:off x="2093913" y="3897313"/>
            <a:ext cx="1409700" cy="900112"/>
          </a:xfrm>
          <a:prstGeom prst="rect">
            <a:avLst/>
          </a:prstGeom>
          <a:blipFill dpi="0" rotWithShape="1">
            <a:blip r:embed="rId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6" name="object 19"/>
          <p:cNvSpPr>
            <a:spLocks noChangeArrowheads="1"/>
          </p:cNvSpPr>
          <p:nvPr/>
        </p:nvSpPr>
        <p:spPr bwMode="auto">
          <a:xfrm>
            <a:off x="3605213" y="3914775"/>
            <a:ext cx="1265237" cy="900113"/>
          </a:xfrm>
          <a:prstGeom prst="rect">
            <a:avLst/>
          </a:prstGeom>
          <a:blipFill dpi="0" rotWithShape="1">
            <a:blip r:embed="rId9"/>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7" name="object 20"/>
          <p:cNvSpPr txBox="1">
            <a:spLocks noChangeArrowheads="1"/>
          </p:cNvSpPr>
          <p:nvPr/>
        </p:nvSpPr>
        <p:spPr bwMode="auto">
          <a:xfrm>
            <a:off x="563563" y="5489575"/>
            <a:ext cx="4429125" cy="307975"/>
          </a:xfrm>
          <a:prstGeom prst="rect">
            <a:avLst/>
          </a:prstGeom>
          <a:noFill/>
          <a:ln w="9525">
            <a:noFill/>
            <a:miter lim="800000"/>
            <a:headEnd/>
            <a:tailEnd/>
          </a:ln>
        </p:spPr>
        <p:txBody>
          <a:bodyPr lIns="0" tIns="0" rIns="0" bIns="0">
            <a:spAutoFit/>
          </a:bodyPr>
          <a:lstStyle/>
          <a:p>
            <a:r>
              <a:rPr lang="en-US" sz="1000" b="1">
                <a:solidFill>
                  <a:srgbClr val="0070C0"/>
                </a:solidFill>
                <a:latin typeface="Calibri" pitchFamily="34" charset="0"/>
              </a:rPr>
              <a:t>TECHNICAL PARAMETERS </a:t>
            </a:r>
            <a:r>
              <a:rPr lang="en-US" sz="1000">
                <a:solidFill>
                  <a:srgbClr val="0070C0"/>
                </a:solidFill>
                <a:latin typeface="Calibri" pitchFamily="34" charset="0"/>
              </a:rPr>
              <a:t> </a:t>
            </a:r>
          </a:p>
          <a:p>
            <a:r>
              <a:rPr lang="en-US" sz="1000">
                <a:solidFill>
                  <a:srgbClr val="0070C0"/>
                </a:solidFill>
                <a:latin typeface="Calibri" pitchFamily="34" charset="0"/>
              </a:rPr>
              <a:t>Parameters of corrugated pipes produced by CTC Metallokonstruktsiya: </a:t>
            </a:r>
          </a:p>
        </p:txBody>
      </p:sp>
      <p:sp>
        <p:nvSpPr>
          <p:cNvPr id="10258" name="object 21"/>
          <p:cNvSpPr>
            <a:spLocks noChangeArrowheads="1"/>
          </p:cNvSpPr>
          <p:nvPr/>
        </p:nvSpPr>
        <p:spPr bwMode="auto">
          <a:xfrm>
            <a:off x="5143500" y="1817688"/>
            <a:ext cx="1947863" cy="1463675"/>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9" name="object 23"/>
          <p:cNvSpPr>
            <a:spLocks noChangeArrowheads="1"/>
          </p:cNvSpPr>
          <p:nvPr/>
        </p:nvSpPr>
        <p:spPr bwMode="auto">
          <a:xfrm>
            <a:off x="5126038" y="3617913"/>
            <a:ext cx="1965325" cy="1416050"/>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ru-RU">
              <a:latin typeface="Calibri" pitchFamily="34" charset="0"/>
            </a:endParaRPr>
          </a:p>
        </p:txBody>
      </p:sp>
      <p:graphicFrame>
        <p:nvGraphicFramePr>
          <p:cNvPr id="13" name="object 13"/>
          <p:cNvGraphicFramePr>
            <a:graphicFrameLocks noGrp="1"/>
          </p:cNvGraphicFramePr>
          <p:nvPr/>
        </p:nvGraphicFramePr>
        <p:xfrm>
          <a:off x="539750" y="1839913"/>
          <a:ext cx="4391025" cy="3085783"/>
        </p:xfrm>
        <a:graphic>
          <a:graphicData uri="http://schemas.openxmlformats.org/drawingml/2006/table">
            <a:tbl>
              <a:tblPr/>
              <a:tblGrid>
                <a:gridCol w="1490663"/>
                <a:gridCol w="1497012"/>
                <a:gridCol w="1403350"/>
              </a:tblGrid>
              <a:tr h="1258888">
                <a:tc>
                  <a:txBody>
                    <a:body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Tahoma" pitchFamily="34" charset="0"/>
                          <a:cs typeface="Tahoma" pitchFamily="34" charset="0"/>
                        </a:rPr>
                        <a:t>Corrugated Metal Pipes (CMP) with Goffer 130x32.5 </a:t>
                      </a:r>
                      <a:endParaRPr kumimoji="0" lang="ru-RU" sz="900" b="0" i="0" u="none" strike="noStrike" cap="none" normalizeH="0" baseline="0" smtClean="0">
                        <a:ln>
                          <a:noFill/>
                        </a:ln>
                        <a:solidFill>
                          <a:srgbClr val="0070C0"/>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Tahoma" pitchFamily="34" charset="0"/>
                          <a:cs typeface="Tahoma" pitchFamily="34" charset="0"/>
                        </a:rPr>
                        <a:t>Corrugated Metal Pipes (CMP) with Goffer 150x50 </a:t>
                      </a:r>
                      <a:endParaRPr kumimoji="0" lang="ru-RU" sz="900" b="0" i="0" u="none" strike="noStrike" cap="none" normalizeH="0" baseline="0" smtClean="0">
                        <a:ln>
                          <a:noFill/>
                        </a:ln>
                        <a:solidFill>
                          <a:srgbClr val="0070C0"/>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Tahoma" pitchFamily="34" charset="0"/>
                          <a:cs typeface="Tahoma" pitchFamily="34" charset="0"/>
                        </a:rPr>
                        <a:t>Corrugated Metal Pipes (CMP) with Goffer 381x142 </a:t>
                      </a:r>
                      <a:endParaRPr kumimoji="0" lang="ru-RU" sz="900" b="0" i="0" u="none" strike="noStrike" cap="none" normalizeH="0" baseline="0" smtClean="0">
                        <a:ln>
                          <a:noFill/>
                        </a:ln>
                        <a:solidFill>
                          <a:srgbClr val="0070C0"/>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ahoma" pitchFamily="34" charset="0"/>
                          <a:cs typeface="Tahoma" pitchFamily="34" charset="0"/>
                        </a:rPr>
                        <a:t>From 1,000 to 3,500 (mm) </a:t>
                      </a:r>
                    </a:p>
                  </a:txBody>
                  <a:tcPr marL="68580" marR="6858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ahoma" pitchFamily="34" charset="0"/>
                          <a:cs typeface="Tahoma" pitchFamily="34" charset="0"/>
                        </a:rPr>
                        <a:t>From 1,000 to 8,000 (mm)</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ahoma" pitchFamily="34" charset="0"/>
                          <a:cs typeface="Tahoma" pitchFamily="34" charset="0"/>
                        </a:rPr>
                        <a:t>for pipes and arched structures of various shapes and sizes </a:t>
                      </a:r>
                    </a:p>
                  </a:txBody>
                  <a:tcPr marL="68580" marR="6858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ahoma" pitchFamily="34" charset="0"/>
                          <a:cs typeface="Tahoma" pitchFamily="34" charset="0"/>
                        </a:rPr>
                        <a:t>From 8,400 to 15,120 (mm)</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ahoma" pitchFamily="34" charset="0"/>
                          <a:cs typeface="Tahoma" pitchFamily="34" charset="0"/>
                        </a:rPr>
                        <a:t>for pipes and arched structures of various shapes and sizes </a:t>
                      </a:r>
                    </a:p>
                  </a:txBody>
                  <a:tcPr marL="68580" marR="6858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r>
              <a:tr h="1038225">
                <a:tc>
                  <a:txBody>
                    <a:bodyPr/>
                    <a:lstStyle/>
                    <a:p>
                      <a:pPr marL="34925"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34925"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34925"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r>
            </a:tbl>
          </a:graphicData>
        </a:graphic>
      </p:graphicFrame>
      <p:graphicFrame>
        <p:nvGraphicFramePr>
          <p:cNvPr id="22" name="object 22"/>
          <p:cNvGraphicFramePr>
            <a:graphicFrameLocks noGrp="1"/>
          </p:cNvGraphicFramePr>
          <p:nvPr/>
        </p:nvGraphicFramePr>
        <p:xfrm>
          <a:off x="563563" y="5989638"/>
          <a:ext cx="6238642" cy="2000264"/>
        </p:xfrm>
        <a:graphic>
          <a:graphicData uri="http://schemas.openxmlformats.org/drawingml/2006/table">
            <a:tbl>
              <a:tblPr firstRow="1" bandRow="1">
                <a:tableStyleId>{2D5ABB26-0587-4C30-8999-92F81FD0307C}</a:tableStyleId>
              </a:tblPr>
              <a:tblGrid>
                <a:gridCol w="1280995"/>
                <a:gridCol w="1400649"/>
                <a:gridCol w="1771048"/>
                <a:gridCol w="1785950"/>
              </a:tblGrid>
              <a:tr h="672535">
                <a:tc>
                  <a:txBody>
                    <a:bodyPr/>
                    <a:lstStyle/>
                    <a:p>
                      <a:pPr marL="0" marR="0">
                        <a:lnSpc>
                          <a:spcPct val="115000"/>
                        </a:lnSpc>
                        <a:spcBef>
                          <a:spcPts val="0"/>
                        </a:spcBef>
                        <a:spcAft>
                          <a:spcPts val="0"/>
                        </a:spcAft>
                      </a:pPr>
                      <a:r>
                        <a:rPr lang="en-US" sz="800" b="1" dirty="0" smtClean="0">
                          <a:solidFill>
                            <a:srgbClr val="0070C0"/>
                          </a:solidFill>
                          <a:latin typeface="Tahoma" pitchFamily="34" charset="0"/>
                          <a:ea typeface="Tahoma" pitchFamily="34" charset="0"/>
                          <a:cs typeface="Tahoma" pitchFamily="34" charset="0"/>
                        </a:rPr>
                        <a:t>Pipe </a:t>
                      </a:r>
                      <a:r>
                        <a:rPr lang="en-US" sz="800" b="1" dirty="0">
                          <a:solidFill>
                            <a:srgbClr val="0070C0"/>
                          </a:solidFill>
                          <a:latin typeface="Tahoma" pitchFamily="34" charset="0"/>
                          <a:ea typeface="Tahoma" pitchFamily="34" charset="0"/>
                          <a:cs typeface="Tahoma" pitchFamily="34" charset="0"/>
                        </a:rPr>
                        <a:t>Profile </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b="1" dirty="0">
                          <a:solidFill>
                            <a:srgbClr val="0070C0"/>
                          </a:solidFill>
                          <a:latin typeface="Tahoma" pitchFamily="34" charset="0"/>
                          <a:ea typeface="Tahoma" pitchFamily="34" charset="0"/>
                          <a:cs typeface="Tahoma" pitchFamily="34" charset="0"/>
                        </a:rPr>
                        <a:t>Goffer 130x32.5 for </a:t>
                      </a:r>
                      <a:r>
                        <a:rPr lang="en-US" sz="800" b="1" dirty="0" smtClean="0">
                          <a:solidFill>
                            <a:srgbClr val="0070C0"/>
                          </a:solidFill>
                          <a:latin typeface="Tahoma" pitchFamily="34" charset="0"/>
                          <a:ea typeface="Tahoma" pitchFamily="34" charset="0"/>
                          <a:cs typeface="Tahoma" pitchFamily="34" charset="0"/>
                        </a:rPr>
                        <a:t>1,000–</a:t>
                      </a:r>
                    </a:p>
                    <a:p>
                      <a:pPr marL="0" marR="0">
                        <a:lnSpc>
                          <a:spcPct val="115000"/>
                        </a:lnSpc>
                        <a:spcBef>
                          <a:spcPts val="0"/>
                        </a:spcBef>
                        <a:spcAft>
                          <a:spcPts val="0"/>
                        </a:spcAft>
                      </a:pPr>
                      <a:r>
                        <a:rPr lang="en-US" sz="800" b="1" dirty="0" smtClean="0">
                          <a:solidFill>
                            <a:srgbClr val="0070C0"/>
                          </a:solidFill>
                          <a:latin typeface="Tahoma" pitchFamily="34" charset="0"/>
                          <a:ea typeface="Tahoma" pitchFamily="34" charset="0"/>
                          <a:cs typeface="Tahoma" pitchFamily="34" charset="0"/>
                        </a:rPr>
                        <a:t>3,500 mm pipes (inclusive) </a:t>
                      </a:r>
                      <a:endParaRPr lang="en-US" sz="800" b="1" dirty="0">
                        <a:solidFill>
                          <a:srgbClr val="0070C0"/>
                        </a:solidFill>
                        <a:latin typeface="Tahoma" pitchFamily="34" charset="0"/>
                        <a:ea typeface="Tahoma" pitchFamily="34" charset="0"/>
                        <a:cs typeface="Tahoma" pitchFamily="34" charset="0"/>
                      </a:endParaRP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b="1" dirty="0">
                          <a:solidFill>
                            <a:srgbClr val="0070C0"/>
                          </a:solidFill>
                          <a:latin typeface="Tahoma" pitchFamily="34" charset="0"/>
                          <a:ea typeface="Tahoma" pitchFamily="34" charset="0"/>
                          <a:cs typeface="Tahoma" pitchFamily="34" charset="0"/>
                        </a:rPr>
                        <a:t>Goffer 150x50 for </a:t>
                      </a:r>
                      <a:r>
                        <a:rPr lang="en-US" sz="800" b="1" dirty="0" smtClean="0">
                          <a:solidFill>
                            <a:srgbClr val="0070C0"/>
                          </a:solidFill>
                          <a:latin typeface="Tahoma" pitchFamily="34" charset="0"/>
                          <a:ea typeface="Tahoma" pitchFamily="34" charset="0"/>
                          <a:cs typeface="Tahoma" pitchFamily="34" charset="0"/>
                        </a:rPr>
                        <a:t>1,000– 8,000 </a:t>
                      </a:r>
                      <a:r>
                        <a:rPr lang="en-US" sz="800" b="1" dirty="0">
                          <a:solidFill>
                            <a:srgbClr val="0070C0"/>
                          </a:solidFill>
                          <a:latin typeface="Tahoma" pitchFamily="34" charset="0"/>
                          <a:ea typeface="Tahoma" pitchFamily="34" charset="0"/>
                          <a:cs typeface="Tahoma" pitchFamily="34" charset="0"/>
                        </a:rPr>
                        <a:t>mm pipes (inclusive) and for arched structures of various shapes and sizes</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b="1" dirty="0">
                          <a:solidFill>
                            <a:srgbClr val="0070C0"/>
                          </a:solidFill>
                          <a:latin typeface="Tahoma" pitchFamily="34" charset="0"/>
                          <a:ea typeface="Tahoma" pitchFamily="34" charset="0"/>
                          <a:cs typeface="Tahoma" pitchFamily="34" charset="0"/>
                        </a:rPr>
                        <a:t>Goffer 381x142 for </a:t>
                      </a:r>
                      <a:r>
                        <a:rPr lang="en-US" sz="800" b="1" dirty="0" smtClean="0">
                          <a:solidFill>
                            <a:srgbClr val="0070C0"/>
                          </a:solidFill>
                          <a:latin typeface="Tahoma" pitchFamily="34" charset="0"/>
                          <a:ea typeface="Tahoma" pitchFamily="34" charset="0"/>
                          <a:cs typeface="Tahoma" pitchFamily="34" charset="0"/>
                        </a:rPr>
                        <a:t>8,400–15,120 </a:t>
                      </a:r>
                      <a:r>
                        <a:rPr lang="en-US" sz="800" b="1" dirty="0">
                          <a:solidFill>
                            <a:srgbClr val="0070C0"/>
                          </a:solidFill>
                          <a:latin typeface="Tahoma" pitchFamily="34" charset="0"/>
                          <a:ea typeface="Tahoma" pitchFamily="34" charset="0"/>
                          <a:cs typeface="Tahoma" pitchFamily="34" charset="0"/>
                        </a:rPr>
                        <a:t>mm pipes (inclusive) and for arched structures of various shapes and sizes</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r>
              <a:tr h="214314">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Wall thickness (mm)</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2.5/3/4</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2.5/3/4/5/6/7</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5/6/7/8</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r>
              <a:tr h="285752">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Bearing capacity (depth of fill) </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up to 10 m</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up to 12 m</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up to 12 m</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r>
              <a:tr h="827663">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Weight (l.m.)</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With metal thickness 2.5 mm: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1,000 </a:t>
                      </a:r>
                      <a:r>
                        <a:rPr lang="en-US" sz="800" dirty="0">
                          <a:latin typeface="Tahoma" pitchFamily="34" charset="0"/>
                          <a:ea typeface="Tahoma" pitchFamily="34" charset="0"/>
                          <a:cs typeface="Tahoma" pitchFamily="34" charset="0"/>
                        </a:rPr>
                        <a:t>mm – 92.6 kg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1,500 </a:t>
                      </a:r>
                      <a:r>
                        <a:rPr lang="en-US" sz="800" dirty="0">
                          <a:latin typeface="Tahoma" pitchFamily="34" charset="0"/>
                          <a:ea typeface="Tahoma" pitchFamily="34" charset="0"/>
                          <a:cs typeface="Tahoma" pitchFamily="34" charset="0"/>
                        </a:rPr>
                        <a:t>mm – 137.95 kg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2,000 </a:t>
                      </a:r>
                      <a:r>
                        <a:rPr lang="en-US" sz="800" dirty="0">
                          <a:latin typeface="Tahoma" pitchFamily="34" charset="0"/>
                          <a:ea typeface="Tahoma" pitchFamily="34" charset="0"/>
                          <a:cs typeface="Tahoma" pitchFamily="34" charset="0"/>
                        </a:rPr>
                        <a:t>mm – 175.53 kg </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With metal thickness 2.5 mm: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1,000 </a:t>
                      </a:r>
                      <a:r>
                        <a:rPr lang="en-US" sz="800" dirty="0">
                          <a:latin typeface="Tahoma" pitchFamily="34" charset="0"/>
                          <a:ea typeface="Tahoma" pitchFamily="34" charset="0"/>
                          <a:cs typeface="Tahoma" pitchFamily="34" charset="0"/>
                        </a:rPr>
                        <a:t>mm – 102 kg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With metal thickness 3 mm: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1,500 </a:t>
                      </a:r>
                      <a:r>
                        <a:rPr lang="en-US" sz="800" dirty="0">
                          <a:latin typeface="Tahoma" pitchFamily="34" charset="0"/>
                          <a:ea typeface="Tahoma" pitchFamily="34" charset="0"/>
                          <a:cs typeface="Tahoma" pitchFamily="34" charset="0"/>
                        </a:rPr>
                        <a:t>mm – 169.24 kg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2,000 </a:t>
                      </a:r>
                      <a:r>
                        <a:rPr lang="en-US" sz="800" dirty="0">
                          <a:latin typeface="Tahoma" pitchFamily="34" charset="0"/>
                          <a:ea typeface="Tahoma" pitchFamily="34" charset="0"/>
                          <a:cs typeface="Tahoma" pitchFamily="34" charset="0"/>
                        </a:rPr>
                        <a:t>mm – 225.7 kg </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c>
                  <a:txBody>
                    <a:bodyPr/>
                    <a:lstStyle/>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With metal thickness 5 mm: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8,400  </a:t>
                      </a:r>
                      <a:r>
                        <a:rPr lang="en-US" sz="800" dirty="0">
                          <a:latin typeface="Tahoma" pitchFamily="34" charset="0"/>
                          <a:ea typeface="Tahoma" pitchFamily="34" charset="0"/>
                          <a:cs typeface="Tahoma" pitchFamily="34" charset="0"/>
                        </a:rPr>
                        <a:t>mm – </a:t>
                      </a:r>
                      <a:r>
                        <a:rPr lang="en-US" sz="800" dirty="0" smtClean="0">
                          <a:latin typeface="Tahoma" pitchFamily="34" charset="0"/>
                          <a:ea typeface="Tahoma" pitchFamily="34" charset="0"/>
                          <a:cs typeface="Tahoma" pitchFamily="34" charset="0"/>
                        </a:rPr>
                        <a:t>1,880 </a:t>
                      </a:r>
                      <a:r>
                        <a:rPr lang="en-US" sz="800" dirty="0">
                          <a:latin typeface="Tahoma" pitchFamily="34" charset="0"/>
                          <a:ea typeface="Tahoma" pitchFamily="34" charset="0"/>
                          <a:cs typeface="Tahoma" pitchFamily="34" charset="0"/>
                        </a:rPr>
                        <a:t>kg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10,200 </a:t>
                      </a:r>
                      <a:r>
                        <a:rPr lang="en-US" sz="800" dirty="0">
                          <a:latin typeface="Tahoma" pitchFamily="34" charset="0"/>
                          <a:ea typeface="Tahoma" pitchFamily="34" charset="0"/>
                          <a:cs typeface="Tahoma" pitchFamily="34" charset="0"/>
                        </a:rPr>
                        <a:t>mm – </a:t>
                      </a:r>
                      <a:r>
                        <a:rPr lang="en-US" sz="800" dirty="0" smtClean="0">
                          <a:latin typeface="Tahoma" pitchFamily="34" charset="0"/>
                          <a:ea typeface="Tahoma" pitchFamily="34" charset="0"/>
                          <a:cs typeface="Tahoma" pitchFamily="34" charset="0"/>
                        </a:rPr>
                        <a:t>2,280 </a:t>
                      </a:r>
                      <a:r>
                        <a:rPr lang="en-US" sz="800" dirty="0">
                          <a:latin typeface="Tahoma" pitchFamily="34" charset="0"/>
                          <a:ea typeface="Tahoma" pitchFamily="34" charset="0"/>
                          <a:cs typeface="Tahoma" pitchFamily="34" charset="0"/>
                        </a:rPr>
                        <a:t>kg </a:t>
                      </a:r>
                    </a:p>
                    <a:p>
                      <a:pPr marL="0" marR="0">
                        <a:lnSpc>
                          <a:spcPct val="115000"/>
                        </a:lnSpc>
                        <a:spcBef>
                          <a:spcPts val="0"/>
                        </a:spcBef>
                        <a:spcAft>
                          <a:spcPts val="0"/>
                        </a:spcAft>
                      </a:pPr>
                      <a:r>
                        <a:rPr lang="en-US" sz="800" dirty="0">
                          <a:latin typeface="Tahoma" pitchFamily="34" charset="0"/>
                          <a:ea typeface="Tahoma" pitchFamily="34" charset="0"/>
                          <a:cs typeface="Tahoma" pitchFamily="34" charset="0"/>
                        </a:rPr>
                        <a:t>d </a:t>
                      </a:r>
                      <a:r>
                        <a:rPr lang="en-US" sz="800" dirty="0" smtClean="0">
                          <a:latin typeface="Tahoma" pitchFamily="34" charset="0"/>
                          <a:ea typeface="Tahoma" pitchFamily="34" charset="0"/>
                          <a:cs typeface="Tahoma" pitchFamily="34" charset="0"/>
                        </a:rPr>
                        <a:t>15,120 </a:t>
                      </a:r>
                      <a:r>
                        <a:rPr lang="en-US" sz="800" dirty="0">
                          <a:latin typeface="Tahoma" pitchFamily="34" charset="0"/>
                          <a:ea typeface="Tahoma" pitchFamily="34" charset="0"/>
                          <a:cs typeface="Tahoma" pitchFamily="34" charset="0"/>
                        </a:rPr>
                        <a:t>mm – </a:t>
                      </a:r>
                      <a:r>
                        <a:rPr lang="en-US" sz="800" dirty="0" smtClean="0">
                          <a:latin typeface="Tahoma" pitchFamily="34" charset="0"/>
                          <a:ea typeface="Tahoma" pitchFamily="34" charset="0"/>
                          <a:cs typeface="Tahoma" pitchFamily="34" charset="0"/>
                        </a:rPr>
                        <a:t>3,270 </a:t>
                      </a:r>
                      <a:r>
                        <a:rPr lang="en-US" sz="800" dirty="0">
                          <a:latin typeface="Tahoma" pitchFamily="34" charset="0"/>
                          <a:ea typeface="Tahoma" pitchFamily="34" charset="0"/>
                          <a:cs typeface="Tahoma" pitchFamily="34" charset="0"/>
                        </a:rPr>
                        <a:t>kg </a:t>
                      </a:r>
                    </a:p>
                  </a:txBody>
                  <a:tcPr marL="68580" marR="6858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noFill/>
                  </a:tcPr>
                </a:tc>
              </a:tr>
            </a:tbl>
          </a:graphicData>
        </a:graphic>
      </p:graphicFrame>
      <p:sp>
        <p:nvSpPr>
          <p:cNvPr id="10305" name="Прямоугольник 27"/>
          <p:cNvSpPr>
            <a:spLocks noChangeArrowheads="1"/>
          </p:cNvSpPr>
          <p:nvPr/>
        </p:nvSpPr>
        <p:spPr bwMode="auto">
          <a:xfrm>
            <a:off x="501650" y="9526588"/>
            <a:ext cx="6608763" cy="1219200"/>
          </a:xfrm>
          <a:prstGeom prst="rect">
            <a:avLst/>
          </a:prstGeom>
          <a:noFill/>
          <a:ln w="9525">
            <a:noFill/>
            <a:miter lim="800000"/>
            <a:headEnd/>
            <a:tailEnd/>
          </a:ln>
        </p:spPr>
        <p:txBody>
          <a:bodyPr>
            <a:spAutoFit/>
          </a:bodyPr>
          <a:lstStyle/>
          <a:p>
            <a:pPr algn="r"/>
            <a:r>
              <a:rPr lang="en-US" sz="1000">
                <a:solidFill>
                  <a:schemeClr val="bg1"/>
                </a:solidFill>
                <a:latin typeface="Calibri" pitchFamily="34" charset="0"/>
              </a:rPr>
              <a:t>STO 05765820 004 2014 “CTC SMGK 130x32.5”</a:t>
            </a:r>
          </a:p>
          <a:p>
            <a:pPr algn="r"/>
            <a:r>
              <a:rPr lang="en-US" sz="1000">
                <a:solidFill>
                  <a:schemeClr val="bg1"/>
                </a:solidFill>
                <a:latin typeface="Calibri" pitchFamily="34" charset="0"/>
              </a:rPr>
              <a:t>STO 05765820 003 2014 “CTC SMGK 150x50”</a:t>
            </a:r>
          </a:p>
          <a:p>
            <a:pPr algn="r"/>
            <a:r>
              <a:rPr lang="en-US" sz="1000">
                <a:solidFill>
                  <a:schemeClr val="bg1"/>
                </a:solidFill>
                <a:latin typeface="Calibri" pitchFamily="34" charset="0"/>
              </a:rPr>
              <a:t>STO 05765820 001 2014 “CTC SMGK 381x142”</a:t>
            </a:r>
          </a:p>
          <a:p>
            <a:pPr algn="r"/>
            <a:r>
              <a:rPr lang="en-US" sz="1000">
                <a:solidFill>
                  <a:schemeClr val="bg1"/>
                </a:solidFill>
                <a:latin typeface="Calibri" pitchFamily="34" charset="0"/>
              </a:rPr>
              <a:t>TU 5264 05765820 2012</a:t>
            </a:r>
          </a:p>
          <a:p>
            <a:pPr algn="r"/>
            <a:r>
              <a:rPr lang="en-US" sz="1000">
                <a:solidFill>
                  <a:schemeClr val="bg1"/>
                </a:solidFill>
                <a:latin typeface="Calibri" pitchFamily="34" charset="0"/>
              </a:rPr>
              <a:t>Structural Elements of Corrugated Metal for Engineering Works  </a:t>
            </a:r>
          </a:p>
          <a:p>
            <a:pPr algn="r"/>
            <a:endParaRPr lang="ru-RU" sz="1200">
              <a:solidFill>
                <a:schemeClr val="bg1"/>
              </a:solidFill>
              <a:latin typeface="Century Gothic" pitchFamily="34" charset="0"/>
            </a:endParaRPr>
          </a:p>
          <a:p>
            <a:pPr algn="r"/>
            <a:endParaRPr lang="ru-RU" sz="1200">
              <a:solidFill>
                <a:schemeClr val="bg1"/>
              </a:solidFill>
              <a:latin typeface="Century Gothic"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object 2"/>
          <p:cNvSpPr>
            <a:spLocks noChangeArrowheads="1"/>
          </p:cNvSpPr>
          <p:nvPr/>
        </p:nvSpPr>
        <p:spPr bwMode="auto">
          <a:xfrm>
            <a:off x="469900" y="0"/>
            <a:ext cx="873125" cy="1649413"/>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0" name="object 4"/>
          <p:cNvSpPr>
            <a:spLocks/>
          </p:cNvSpPr>
          <p:nvPr/>
        </p:nvSpPr>
        <p:spPr bwMode="auto">
          <a:xfrm>
            <a:off x="7451725" y="9359900"/>
            <a:ext cx="109538" cy="1331913"/>
          </a:xfrm>
          <a:custGeom>
            <a:avLst/>
            <a:gdLst/>
            <a:ahLst/>
            <a:cxnLst>
              <a:cxn ang="0">
                <a:pos x="108000" y="0"/>
              </a:cxn>
              <a:cxn ang="0">
                <a:pos x="0" y="9220"/>
              </a:cxn>
              <a:cxn ang="0">
                <a:pos x="0" y="1332025"/>
              </a:cxn>
              <a:cxn ang="0">
                <a:pos x="108000" y="1332025"/>
              </a:cxn>
              <a:cxn ang="0">
                <a:pos x="108000" y="0"/>
              </a:cxn>
            </a:cxnLst>
            <a:rect l="0" t="0" r="r" b="b"/>
            <a:pathLst>
              <a:path w="108584" h="1332229">
                <a:moveTo>
                  <a:pt x="108000" y="0"/>
                </a:moveTo>
                <a:lnTo>
                  <a:pt x="0" y="9220"/>
                </a:lnTo>
                <a:lnTo>
                  <a:pt x="0" y="1332025"/>
                </a:lnTo>
                <a:lnTo>
                  <a:pt x="108000" y="1332025"/>
                </a:lnTo>
                <a:lnTo>
                  <a:pt x="108000" y="0"/>
                </a:lnTo>
              </a:path>
            </a:pathLst>
          </a:custGeom>
          <a:solidFill>
            <a:srgbClr val="E6E7E8"/>
          </a:solidFill>
          <a:ln w="9525">
            <a:noFill/>
            <a:round/>
            <a:headEnd/>
            <a:tailEnd/>
          </a:ln>
        </p:spPr>
        <p:txBody>
          <a:bodyPr lIns="0" tIns="0" rIns="0" bIns="0"/>
          <a:lstStyle/>
          <a:p>
            <a:endParaRPr lang="ru-RU"/>
          </a:p>
        </p:txBody>
      </p:sp>
      <p:sp>
        <p:nvSpPr>
          <p:cNvPr id="12291" name="object 5"/>
          <p:cNvSpPr>
            <a:spLocks/>
          </p:cNvSpPr>
          <p:nvPr/>
        </p:nvSpPr>
        <p:spPr bwMode="auto">
          <a:xfrm>
            <a:off x="7456488" y="9948863"/>
            <a:ext cx="103187" cy="742950"/>
          </a:xfrm>
          <a:custGeom>
            <a:avLst/>
            <a:gdLst/>
            <a:ahLst/>
            <a:cxnLst>
              <a:cxn ang="0">
                <a:pos x="103098" y="0"/>
              </a:cxn>
              <a:cxn ang="0">
                <a:pos x="0" y="14173"/>
              </a:cxn>
              <a:cxn ang="0">
                <a:pos x="1739" y="743915"/>
              </a:cxn>
              <a:cxn ang="0">
                <a:pos x="103098" y="743915"/>
              </a:cxn>
              <a:cxn ang="0">
                <a:pos x="103098" y="0"/>
              </a:cxn>
            </a:cxnLst>
            <a:rect l="0" t="0" r="r" b="b"/>
            <a:pathLst>
              <a:path w="103504" h="744220">
                <a:moveTo>
                  <a:pt x="103098" y="0"/>
                </a:moveTo>
                <a:lnTo>
                  <a:pt x="0" y="14173"/>
                </a:lnTo>
                <a:lnTo>
                  <a:pt x="1739" y="743915"/>
                </a:lnTo>
                <a:lnTo>
                  <a:pt x="103098" y="743915"/>
                </a:lnTo>
                <a:lnTo>
                  <a:pt x="103098" y="0"/>
                </a:lnTo>
                <a:close/>
              </a:path>
            </a:pathLst>
          </a:custGeom>
          <a:solidFill>
            <a:srgbClr val="0074BC"/>
          </a:solidFill>
          <a:ln w="9525">
            <a:noFill/>
            <a:round/>
            <a:headEnd/>
            <a:tailEnd/>
          </a:ln>
        </p:spPr>
        <p:txBody>
          <a:bodyPr lIns="0" tIns="0" rIns="0" bIns="0"/>
          <a:lstStyle/>
          <a:p>
            <a:endParaRPr lang="ru-RU"/>
          </a:p>
        </p:txBody>
      </p:sp>
      <p:sp>
        <p:nvSpPr>
          <p:cNvPr id="12292" name="object 6"/>
          <p:cNvSpPr>
            <a:spLocks/>
          </p:cNvSpPr>
          <p:nvPr/>
        </p:nvSpPr>
        <p:spPr bwMode="auto">
          <a:xfrm>
            <a:off x="7456488" y="9961563"/>
            <a:ext cx="1587" cy="730250"/>
          </a:xfrm>
          <a:custGeom>
            <a:avLst/>
            <a:gdLst/>
            <a:ahLst/>
            <a:cxnLst>
              <a:cxn ang="0">
                <a:pos x="0" y="0"/>
              </a:cxn>
              <a:cxn ang="0">
                <a:pos x="1734" y="729750"/>
              </a:cxn>
            </a:cxnLst>
            <a:rect l="0" t="0" r="r" b="b"/>
            <a:pathLst>
              <a:path w="1904" h="730250">
                <a:moveTo>
                  <a:pt x="0" y="0"/>
                </a:moveTo>
                <a:lnTo>
                  <a:pt x="1734" y="729750"/>
                </a:lnTo>
              </a:path>
            </a:pathLst>
          </a:custGeom>
          <a:noFill/>
          <a:ln w="9779">
            <a:solidFill>
              <a:srgbClr val="0074BC"/>
            </a:solidFill>
            <a:round/>
            <a:headEnd/>
            <a:tailEnd/>
          </a:ln>
        </p:spPr>
        <p:txBody>
          <a:bodyPr lIns="0" tIns="0" rIns="0" bIns="0"/>
          <a:lstStyle/>
          <a:p>
            <a:endParaRPr lang="ru-RU"/>
          </a:p>
        </p:txBody>
      </p:sp>
      <p:sp>
        <p:nvSpPr>
          <p:cNvPr id="12293" name="object 7"/>
          <p:cNvSpPr>
            <a:spLocks/>
          </p:cNvSpPr>
          <p:nvPr/>
        </p:nvSpPr>
        <p:spPr bwMode="auto">
          <a:xfrm>
            <a:off x="7456488" y="9948863"/>
            <a:ext cx="103187" cy="14287"/>
          </a:xfrm>
          <a:custGeom>
            <a:avLst/>
            <a:gdLst/>
            <a:ahLst/>
            <a:cxnLst>
              <a:cxn ang="0">
                <a:pos x="103106" y="0"/>
              </a:cxn>
              <a:cxn ang="0">
                <a:pos x="0" y="14168"/>
              </a:cxn>
            </a:cxnLst>
            <a:rect l="0" t="0" r="r" b="b"/>
            <a:pathLst>
              <a:path w="103504" h="14604">
                <a:moveTo>
                  <a:pt x="103106" y="0"/>
                </a:moveTo>
                <a:lnTo>
                  <a:pt x="0" y="14168"/>
                </a:lnTo>
              </a:path>
            </a:pathLst>
          </a:custGeom>
          <a:noFill/>
          <a:ln w="9779">
            <a:solidFill>
              <a:srgbClr val="0074BC"/>
            </a:solidFill>
            <a:round/>
            <a:headEnd/>
            <a:tailEnd/>
          </a:ln>
        </p:spPr>
        <p:txBody>
          <a:bodyPr lIns="0" tIns="0" rIns="0" bIns="0"/>
          <a:lstStyle/>
          <a:p>
            <a:endParaRPr lang="ru-RU"/>
          </a:p>
        </p:txBody>
      </p:sp>
      <p:sp>
        <p:nvSpPr>
          <p:cNvPr id="12294" name="object 8"/>
          <p:cNvSpPr>
            <a:spLocks/>
          </p:cNvSpPr>
          <p:nvPr/>
        </p:nvSpPr>
        <p:spPr bwMode="auto">
          <a:xfrm>
            <a:off x="0" y="9009063"/>
            <a:ext cx="7559675" cy="1682750"/>
          </a:xfrm>
          <a:custGeom>
            <a:avLst/>
            <a:gdLst/>
            <a:ahLst/>
            <a:cxnLst>
              <a:cxn ang="0">
                <a:pos x="3443579" y="0"/>
              </a:cxn>
              <a:cxn ang="0">
                <a:pos x="0" y="0"/>
              </a:cxn>
              <a:cxn ang="0">
                <a:pos x="0" y="1683003"/>
              </a:cxn>
              <a:cxn ang="0">
                <a:pos x="7559992" y="1683003"/>
              </a:cxn>
              <a:cxn ang="0">
                <a:pos x="7559992" y="351193"/>
              </a:cxn>
              <a:cxn ang="0">
                <a:pos x="3443579" y="0"/>
              </a:cxn>
            </a:cxnLst>
            <a:rect l="0" t="0" r="r" b="b"/>
            <a:pathLst>
              <a:path w="7560309" h="1683384">
                <a:moveTo>
                  <a:pt x="3443579" y="0"/>
                </a:moveTo>
                <a:lnTo>
                  <a:pt x="0" y="0"/>
                </a:lnTo>
                <a:lnTo>
                  <a:pt x="0" y="1683003"/>
                </a:lnTo>
                <a:lnTo>
                  <a:pt x="7559992" y="1683003"/>
                </a:lnTo>
                <a:lnTo>
                  <a:pt x="7559992" y="351193"/>
                </a:lnTo>
                <a:lnTo>
                  <a:pt x="3443579" y="0"/>
                </a:lnTo>
                <a:close/>
              </a:path>
            </a:pathLst>
          </a:custGeom>
          <a:solidFill>
            <a:srgbClr val="E6E7E8"/>
          </a:solidFill>
          <a:ln w="9525">
            <a:noFill/>
            <a:round/>
            <a:headEnd/>
            <a:tailEnd/>
          </a:ln>
        </p:spPr>
        <p:txBody>
          <a:bodyPr lIns="0" tIns="0" rIns="0" bIns="0"/>
          <a:lstStyle/>
          <a:p>
            <a:endParaRPr lang="ru-RU"/>
          </a:p>
        </p:txBody>
      </p:sp>
      <p:sp>
        <p:nvSpPr>
          <p:cNvPr id="12295" name="object 9"/>
          <p:cNvSpPr>
            <a:spLocks/>
          </p:cNvSpPr>
          <p:nvPr/>
        </p:nvSpPr>
        <p:spPr bwMode="auto">
          <a:xfrm>
            <a:off x="0" y="9172575"/>
            <a:ext cx="7559675" cy="1519238"/>
          </a:xfrm>
          <a:custGeom>
            <a:avLst/>
            <a:gdLst/>
            <a:ahLst/>
            <a:cxnLst>
              <a:cxn ang="0">
                <a:pos x="0" y="0"/>
              </a:cxn>
              <a:cxn ang="0">
                <a:pos x="0" y="1518704"/>
              </a:cxn>
              <a:cxn ang="0">
                <a:pos x="7559992" y="1518704"/>
              </a:cxn>
              <a:cxn ang="0">
                <a:pos x="7559992" y="768553"/>
              </a:cxn>
              <a:cxn ang="0">
                <a:pos x="2698000" y="106362"/>
              </a:cxn>
              <a:cxn ang="0">
                <a:pos x="0" y="0"/>
              </a:cxn>
            </a:cxnLst>
            <a:rect l="0" t="0" r="r" b="b"/>
            <a:pathLst>
              <a:path w="7560309" h="1518920">
                <a:moveTo>
                  <a:pt x="0" y="0"/>
                </a:moveTo>
                <a:lnTo>
                  <a:pt x="0" y="1518704"/>
                </a:lnTo>
                <a:lnTo>
                  <a:pt x="7559992" y="1518704"/>
                </a:lnTo>
                <a:lnTo>
                  <a:pt x="7559992" y="768553"/>
                </a:lnTo>
                <a:lnTo>
                  <a:pt x="2698000" y="106362"/>
                </a:lnTo>
                <a:lnTo>
                  <a:pt x="0" y="0"/>
                </a:lnTo>
                <a:close/>
              </a:path>
            </a:pathLst>
          </a:custGeom>
          <a:solidFill>
            <a:srgbClr val="0074BC"/>
          </a:solidFill>
          <a:ln w="9525">
            <a:noFill/>
            <a:round/>
            <a:headEnd/>
            <a:tailEnd/>
          </a:ln>
        </p:spPr>
        <p:txBody>
          <a:bodyPr lIns="0" tIns="0" rIns="0" bIns="0"/>
          <a:lstStyle/>
          <a:p>
            <a:endParaRPr lang="ru-RU"/>
          </a:p>
        </p:txBody>
      </p:sp>
      <p:sp>
        <p:nvSpPr>
          <p:cNvPr id="11" name="object 11"/>
          <p:cNvSpPr txBox="1"/>
          <p:nvPr/>
        </p:nvSpPr>
        <p:spPr>
          <a:xfrm>
            <a:off x="2849563" y="3417888"/>
            <a:ext cx="3516312" cy="161925"/>
          </a:xfrm>
          <a:prstGeom prst="rect">
            <a:avLst/>
          </a:prstGeom>
        </p:spPr>
        <p:txBody>
          <a:bodyPr lIns="0" tIns="0" rIns="0" bIns="0">
            <a:spAutoFit/>
          </a:bodyPr>
          <a:lstStyle/>
          <a:p>
            <a:pPr marL="12700" fontAlgn="auto">
              <a:spcBef>
                <a:spcPts val="0"/>
              </a:spcBef>
              <a:spcAft>
                <a:spcPts val="0"/>
              </a:spcAft>
              <a:defRPr/>
            </a:pPr>
            <a:r>
              <a:rPr lang="en-US" sz="1050" dirty="0">
                <a:solidFill>
                  <a:srgbClr val="0074BC"/>
                </a:solidFill>
                <a:latin typeface="Century Gothic"/>
                <a:cs typeface="Century Gothic"/>
              </a:rPr>
              <a:t>Table for Calculation of CMS with </a:t>
            </a:r>
            <a:r>
              <a:rPr lang="ru-RU" sz="1050" dirty="0">
                <a:solidFill>
                  <a:srgbClr val="0074BC"/>
                </a:solidFill>
                <a:latin typeface="Century Gothic"/>
                <a:cs typeface="Century Gothic"/>
              </a:rPr>
              <a:t>1</a:t>
            </a:r>
            <a:r>
              <a:rPr sz="1050">
                <a:solidFill>
                  <a:srgbClr val="0074BC"/>
                </a:solidFill>
                <a:latin typeface="Century Gothic"/>
                <a:cs typeface="Century Gothic"/>
              </a:rPr>
              <a:t>30x32</a:t>
            </a:r>
            <a:r>
              <a:rPr lang="en-US" sz="1050" dirty="0">
                <a:solidFill>
                  <a:srgbClr val="0074BC"/>
                </a:solidFill>
                <a:latin typeface="Century Gothic"/>
                <a:cs typeface="Century Gothic"/>
              </a:rPr>
              <a:t>.</a:t>
            </a:r>
            <a:r>
              <a:rPr sz="1050" dirty="0">
                <a:solidFill>
                  <a:srgbClr val="0074BC"/>
                </a:solidFill>
                <a:latin typeface="Century Gothic"/>
                <a:cs typeface="Century Gothic"/>
              </a:rPr>
              <a:t>5 </a:t>
            </a:r>
            <a:r>
              <a:rPr lang="en-US" sz="1050" dirty="0">
                <a:solidFill>
                  <a:srgbClr val="0074BC"/>
                </a:solidFill>
                <a:latin typeface="Century Gothic"/>
                <a:cs typeface="Century Gothic"/>
              </a:rPr>
              <a:t>mm Goffer </a:t>
            </a:r>
            <a:endParaRPr sz="1050" dirty="0">
              <a:latin typeface="Century Gothic"/>
              <a:cs typeface="Century Gothic"/>
            </a:endParaRPr>
          </a:p>
        </p:txBody>
      </p:sp>
      <p:sp>
        <p:nvSpPr>
          <p:cNvPr id="13" name="object 13"/>
          <p:cNvSpPr txBox="1"/>
          <p:nvPr/>
        </p:nvSpPr>
        <p:spPr>
          <a:xfrm>
            <a:off x="2778125" y="5203825"/>
            <a:ext cx="3424238" cy="161925"/>
          </a:xfrm>
          <a:prstGeom prst="rect">
            <a:avLst/>
          </a:prstGeom>
        </p:spPr>
        <p:txBody>
          <a:bodyPr lIns="0" tIns="0" rIns="0" bIns="0">
            <a:spAutoFit/>
          </a:bodyPr>
          <a:lstStyle/>
          <a:p>
            <a:pPr marL="12700" fontAlgn="auto">
              <a:spcBef>
                <a:spcPts val="0"/>
              </a:spcBef>
              <a:spcAft>
                <a:spcPts val="0"/>
              </a:spcAft>
              <a:defRPr/>
            </a:pPr>
            <a:r>
              <a:rPr lang="en-US" sz="1050" dirty="0">
                <a:solidFill>
                  <a:srgbClr val="0074BC"/>
                </a:solidFill>
                <a:latin typeface="Century Gothic"/>
                <a:cs typeface="Century Gothic"/>
              </a:rPr>
              <a:t>Table for Calculation of CMS with 150x50 mm Goffer</a:t>
            </a:r>
            <a:endParaRPr sz="1050" dirty="0">
              <a:latin typeface="Century Gothic"/>
              <a:cs typeface="Century Gothic"/>
            </a:endParaRPr>
          </a:p>
        </p:txBody>
      </p:sp>
      <p:sp>
        <p:nvSpPr>
          <p:cNvPr id="12298" name="object 15"/>
          <p:cNvSpPr txBox="1">
            <a:spLocks noChangeArrowheads="1"/>
          </p:cNvSpPr>
          <p:nvPr/>
        </p:nvSpPr>
        <p:spPr bwMode="auto">
          <a:xfrm>
            <a:off x="1420813" y="1346200"/>
            <a:ext cx="5300662" cy="307975"/>
          </a:xfrm>
          <a:prstGeom prst="rect">
            <a:avLst/>
          </a:prstGeom>
          <a:noFill/>
          <a:ln w="9525">
            <a:noFill/>
            <a:miter lim="800000"/>
            <a:headEnd/>
            <a:tailEnd/>
          </a:ln>
        </p:spPr>
        <p:txBody>
          <a:bodyPr lIns="0" tIns="0" rIns="0" bIns="0">
            <a:spAutoFit/>
          </a:bodyPr>
          <a:lstStyle/>
          <a:p>
            <a:pPr marL="12700"/>
            <a:r>
              <a:rPr lang="en-US" sz="1000" b="1">
                <a:solidFill>
                  <a:srgbClr val="0070C0"/>
                </a:solidFill>
                <a:latin typeface="Tahoma" pitchFamily="34" charset="0"/>
                <a:cs typeface="Tahoma" pitchFamily="34" charset="0"/>
              </a:rPr>
              <a:t>CMP are supplied as separate sheets to be assembled into a pipe</a:t>
            </a:r>
            <a:r>
              <a:rPr lang="en-US" sz="1000" b="1">
                <a:solidFill>
                  <a:srgbClr val="0070C0"/>
                </a:solidFill>
                <a:latin typeface="Calibri" pitchFamily="34" charset="0"/>
              </a:rPr>
              <a:t>. </a:t>
            </a:r>
          </a:p>
          <a:p>
            <a:pPr marL="12700"/>
            <a:endParaRPr lang="ru-RU" sz="1000">
              <a:latin typeface="Tahoma" pitchFamily="34" charset="0"/>
              <a:cs typeface="Tahoma" pitchFamily="34" charset="0"/>
            </a:endParaRPr>
          </a:p>
        </p:txBody>
      </p:sp>
      <p:sp>
        <p:nvSpPr>
          <p:cNvPr id="12299" name="object 16"/>
          <p:cNvSpPr>
            <a:spLocks noChangeArrowheads="1"/>
          </p:cNvSpPr>
          <p:nvPr/>
        </p:nvSpPr>
        <p:spPr bwMode="auto">
          <a:xfrm>
            <a:off x="2557463" y="2435225"/>
            <a:ext cx="1336675" cy="898525"/>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0" name="object 17"/>
          <p:cNvSpPr>
            <a:spLocks noChangeArrowheads="1"/>
          </p:cNvSpPr>
          <p:nvPr/>
        </p:nvSpPr>
        <p:spPr bwMode="auto">
          <a:xfrm>
            <a:off x="4017963" y="2430463"/>
            <a:ext cx="1336675" cy="896937"/>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1" name="object 18"/>
          <p:cNvSpPr>
            <a:spLocks noChangeArrowheads="1"/>
          </p:cNvSpPr>
          <p:nvPr/>
        </p:nvSpPr>
        <p:spPr bwMode="auto">
          <a:xfrm>
            <a:off x="5478463" y="2435225"/>
            <a:ext cx="1295400" cy="871538"/>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2" name="object 20"/>
          <p:cNvSpPr>
            <a:spLocks noChangeArrowheads="1"/>
          </p:cNvSpPr>
          <p:nvPr/>
        </p:nvSpPr>
        <p:spPr bwMode="auto">
          <a:xfrm>
            <a:off x="465138" y="6859588"/>
            <a:ext cx="1779587" cy="2143125"/>
          </a:xfrm>
          <a:prstGeom prst="rect">
            <a:avLst/>
          </a:prstGeom>
          <a:blipFill dpi="0" rotWithShape="1">
            <a:blip r:embed="rId7"/>
            <a:srcRect/>
            <a:stretch>
              <a:fillRect/>
            </a:stretch>
          </a:blipFill>
          <a:ln w="9525">
            <a:noFill/>
            <a:miter lim="800000"/>
            <a:headEnd/>
            <a:tailEnd/>
          </a:ln>
        </p:spPr>
        <p:txBody>
          <a:bodyPr lIns="0" tIns="0" rIns="0" bIns="0"/>
          <a:lstStyle/>
          <a:p>
            <a:endParaRPr lang="ru-RU">
              <a:latin typeface="Calibri" pitchFamily="34" charset="0"/>
            </a:endParaRPr>
          </a:p>
        </p:txBody>
      </p:sp>
      <p:graphicFrame>
        <p:nvGraphicFramePr>
          <p:cNvPr id="14" name="object 14"/>
          <p:cNvGraphicFramePr>
            <a:graphicFrameLocks noGrp="1"/>
          </p:cNvGraphicFramePr>
          <p:nvPr/>
        </p:nvGraphicFramePr>
        <p:xfrm>
          <a:off x="2471738" y="1628775"/>
          <a:ext cx="4376737" cy="1720851"/>
        </p:xfrm>
        <a:graphic>
          <a:graphicData uri="http://schemas.openxmlformats.org/drawingml/2006/table">
            <a:tbl>
              <a:tblPr/>
              <a:tblGrid>
                <a:gridCol w="1471612"/>
                <a:gridCol w="1452563"/>
                <a:gridCol w="1452562"/>
              </a:tblGrid>
              <a:tr h="754063">
                <a:tc>
                  <a:txBody>
                    <a:body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CMP are supplied as separate sheets with a cover of </a:t>
                      </a:r>
                      <a:r>
                        <a:rPr kumimoji="0" lang="ru-RU" sz="1000" b="1" i="0" u="none" strike="noStrike" cap="none" normalizeH="0" baseline="0" smtClean="0">
                          <a:ln>
                            <a:noFill/>
                          </a:ln>
                          <a:solidFill>
                            <a:srgbClr val="231F20"/>
                          </a:solidFill>
                          <a:effectLst/>
                          <a:latin typeface="Tahoma" pitchFamily="34" charset="0"/>
                          <a:cs typeface="Tahoma" pitchFamily="34" charset="0"/>
                        </a:rPr>
                        <a:t>910</a:t>
                      </a:r>
                      <a:endParaRPr kumimoji="0" lang="ru-RU" sz="1000" b="1" i="0" u="none" strike="noStrike" cap="none" normalizeH="0" baseline="0" smtClean="0">
                        <a:ln>
                          <a:noFill/>
                        </a:ln>
                        <a:solidFill>
                          <a:schemeClr val="tx1"/>
                        </a:solidFill>
                        <a:effectLst/>
                        <a:latin typeface="Tahoma" pitchFamily="34" charset="0"/>
                        <a:cs typeface="Tahoma" pitchFamily="34" charset="0"/>
                      </a:endParaRPr>
                    </a:p>
                    <a:p>
                      <a:pPr marL="34925"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231F20"/>
                          </a:solidFill>
                          <a:effectLst/>
                          <a:latin typeface="Tahoma" pitchFamily="34" charset="0"/>
                          <a:cs typeface="Tahoma" pitchFamily="34" charset="0"/>
                        </a:rPr>
                        <a:t>or </a:t>
                      </a:r>
                      <a:r>
                        <a:rPr kumimoji="0" lang="ru-RU" sz="1000" b="1" i="0" u="none" strike="noStrike" cap="none" normalizeH="0" baseline="0" smtClean="0">
                          <a:ln>
                            <a:noFill/>
                          </a:ln>
                          <a:solidFill>
                            <a:srgbClr val="231F20"/>
                          </a:solidFill>
                          <a:effectLst/>
                          <a:latin typeface="Tahoma" pitchFamily="34" charset="0"/>
                          <a:cs typeface="Tahoma" pitchFamily="34" charset="0"/>
                        </a:rPr>
                        <a:t>1</a:t>
                      </a:r>
                      <a:r>
                        <a:rPr kumimoji="0" lang="en-US" sz="1000" b="1" i="0" u="none" strike="noStrike" cap="none" normalizeH="0" baseline="0" smtClean="0">
                          <a:ln>
                            <a:noFill/>
                          </a:ln>
                          <a:solidFill>
                            <a:srgbClr val="231F20"/>
                          </a:solidFill>
                          <a:effectLst/>
                          <a:latin typeface="Tahoma" pitchFamily="34" charset="0"/>
                          <a:cs typeface="Tahoma" pitchFamily="34" charset="0"/>
                        </a:rPr>
                        <a:t>,</a:t>
                      </a:r>
                      <a:r>
                        <a:rPr kumimoji="0" lang="ru-RU" sz="1000" b="1" i="0" u="none" strike="noStrike" cap="none" normalizeH="0" baseline="0" smtClean="0">
                          <a:ln>
                            <a:noFill/>
                          </a:ln>
                          <a:solidFill>
                            <a:srgbClr val="231F20"/>
                          </a:solidFill>
                          <a:effectLst/>
                          <a:latin typeface="Tahoma" pitchFamily="34" charset="0"/>
                          <a:cs typeface="Tahoma" pitchFamily="34" charset="0"/>
                        </a:rPr>
                        <a:t>170 (</a:t>
                      </a:r>
                      <a:r>
                        <a:rPr kumimoji="0" lang="en-US" sz="1000" b="1" i="0" u="none" strike="noStrike" cap="none" normalizeH="0" baseline="0" smtClean="0">
                          <a:ln>
                            <a:noFill/>
                          </a:ln>
                          <a:solidFill>
                            <a:srgbClr val="231F20"/>
                          </a:solidFill>
                          <a:effectLst/>
                          <a:latin typeface="Tahoma" pitchFamily="34" charset="0"/>
                          <a:cs typeface="Tahoma" pitchFamily="34" charset="0"/>
                        </a:rPr>
                        <a:t>mm</a:t>
                      </a:r>
                      <a:r>
                        <a:rPr kumimoji="0" lang="ru-RU" sz="1000" b="1" i="0" u="none" strike="noStrike" cap="none" normalizeH="0" baseline="0" smtClean="0">
                          <a:ln>
                            <a:noFill/>
                          </a:ln>
                          <a:solidFill>
                            <a:srgbClr val="231F20"/>
                          </a:solidFill>
                          <a:effectLst/>
                          <a:latin typeface="Tahoma" pitchFamily="34" charset="0"/>
                          <a:cs typeface="Tahoma" pitchFamily="34" charset="0"/>
                        </a:rPr>
                        <a:t>)</a:t>
                      </a:r>
                      <a:endParaRPr kumimoji="0" lang="ru-RU" sz="1000" b="1"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Sheets with a cover of </a:t>
                      </a:r>
                      <a:r>
                        <a:rPr kumimoji="0" lang="ru-RU" sz="1000" b="1" i="0" u="none" strike="noStrike" cap="none" normalizeH="0" baseline="0" smtClean="0">
                          <a:ln>
                            <a:noFill/>
                          </a:ln>
                          <a:solidFill>
                            <a:srgbClr val="231F20"/>
                          </a:solidFill>
                          <a:effectLst/>
                          <a:latin typeface="Tahoma" pitchFamily="34" charset="0"/>
                          <a:cs typeface="Tahoma" pitchFamily="34" charset="0"/>
                        </a:rPr>
                        <a:t>1</a:t>
                      </a:r>
                      <a:r>
                        <a:rPr kumimoji="0" lang="en-US" sz="1000" b="1" i="0" u="none" strike="noStrike" cap="none" normalizeH="0" baseline="0" smtClean="0">
                          <a:ln>
                            <a:noFill/>
                          </a:ln>
                          <a:solidFill>
                            <a:srgbClr val="231F20"/>
                          </a:solidFill>
                          <a:effectLst/>
                          <a:latin typeface="Tahoma" pitchFamily="34" charset="0"/>
                          <a:cs typeface="Tahoma" pitchFamily="34" charset="0"/>
                        </a:rPr>
                        <a:t>,</a:t>
                      </a:r>
                      <a:r>
                        <a:rPr kumimoji="0" lang="ru-RU" sz="1000" b="1" i="0" u="none" strike="noStrike" cap="none" normalizeH="0" baseline="0" smtClean="0">
                          <a:ln>
                            <a:noFill/>
                          </a:ln>
                          <a:solidFill>
                            <a:srgbClr val="231F20"/>
                          </a:solidFill>
                          <a:effectLst/>
                          <a:latin typeface="Tahoma" pitchFamily="34" charset="0"/>
                          <a:cs typeface="Tahoma" pitchFamily="34" charset="0"/>
                        </a:rPr>
                        <a:t>050 (</a:t>
                      </a:r>
                      <a:r>
                        <a:rPr kumimoji="0" lang="en-US" sz="1000" b="1" i="0" u="none" strike="noStrike" cap="none" normalizeH="0" baseline="0" smtClean="0">
                          <a:ln>
                            <a:noFill/>
                          </a:ln>
                          <a:solidFill>
                            <a:srgbClr val="231F20"/>
                          </a:solidFill>
                          <a:effectLst/>
                          <a:latin typeface="Tahoma" pitchFamily="34" charset="0"/>
                          <a:cs typeface="Tahoma" pitchFamily="34" charset="0"/>
                        </a:rPr>
                        <a:t>mm</a:t>
                      </a:r>
                      <a:r>
                        <a:rPr kumimoji="0" lang="ru-RU" sz="1000" b="1" i="0" u="none" strike="noStrike" cap="none" normalizeH="0" baseline="0" smtClean="0">
                          <a:ln>
                            <a:noFill/>
                          </a:ln>
                          <a:solidFill>
                            <a:srgbClr val="231F20"/>
                          </a:solidFill>
                          <a:effectLst/>
                          <a:latin typeface="Tahoma" pitchFamily="34" charset="0"/>
                          <a:cs typeface="Tahoma" pitchFamily="34" charset="0"/>
                        </a:rPr>
                        <a:t>)</a:t>
                      </a:r>
                      <a:endParaRPr kumimoji="0" lang="ru-RU" sz="1000" b="1"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cs typeface="Tahoma" pitchFamily="34" charset="0"/>
                        </a:rPr>
                        <a:t>Sheets with a cover of </a:t>
                      </a:r>
                      <a:r>
                        <a:rPr kumimoji="0" lang="ru-RU" sz="1000" b="1" i="0" u="none" strike="noStrike" cap="none" normalizeH="0" baseline="0" smtClean="0">
                          <a:ln>
                            <a:noFill/>
                          </a:ln>
                          <a:solidFill>
                            <a:srgbClr val="231F20"/>
                          </a:solidFill>
                          <a:effectLst/>
                          <a:latin typeface="Tahoma" pitchFamily="34" charset="0"/>
                          <a:cs typeface="Tahoma" pitchFamily="34" charset="0"/>
                        </a:rPr>
                        <a:t>1</a:t>
                      </a:r>
                      <a:r>
                        <a:rPr kumimoji="0" lang="en-US" sz="1000" b="1" i="0" u="none" strike="noStrike" cap="none" normalizeH="0" baseline="0" smtClean="0">
                          <a:ln>
                            <a:noFill/>
                          </a:ln>
                          <a:solidFill>
                            <a:srgbClr val="231F20"/>
                          </a:solidFill>
                          <a:effectLst/>
                          <a:latin typeface="Tahoma" pitchFamily="34" charset="0"/>
                          <a:cs typeface="Tahoma" pitchFamily="34" charset="0"/>
                        </a:rPr>
                        <a:t>,</a:t>
                      </a:r>
                      <a:r>
                        <a:rPr kumimoji="0" lang="ru-RU" sz="1000" b="1" i="0" u="none" strike="noStrike" cap="none" normalizeH="0" baseline="0" smtClean="0">
                          <a:ln>
                            <a:noFill/>
                          </a:ln>
                          <a:solidFill>
                            <a:srgbClr val="231F20"/>
                          </a:solidFill>
                          <a:effectLst/>
                          <a:latin typeface="Tahoma" pitchFamily="34" charset="0"/>
                          <a:cs typeface="Tahoma" pitchFamily="34" charset="0"/>
                        </a:rPr>
                        <a:t>143 (</a:t>
                      </a:r>
                      <a:r>
                        <a:rPr kumimoji="0" lang="en-US" sz="1000" b="1" i="0" u="none" strike="noStrike" cap="none" normalizeH="0" baseline="0" smtClean="0">
                          <a:ln>
                            <a:noFill/>
                          </a:ln>
                          <a:solidFill>
                            <a:srgbClr val="231F20"/>
                          </a:solidFill>
                          <a:effectLst/>
                          <a:latin typeface="Tahoma" pitchFamily="34" charset="0"/>
                          <a:cs typeface="Tahoma" pitchFamily="34" charset="0"/>
                        </a:rPr>
                        <a:t>mm</a:t>
                      </a:r>
                      <a:r>
                        <a:rPr kumimoji="0" lang="ru-RU" sz="1000" b="1" i="0" u="none" strike="noStrike" cap="none" normalizeH="0" baseline="0" smtClean="0">
                          <a:ln>
                            <a:noFill/>
                          </a:ln>
                          <a:solidFill>
                            <a:srgbClr val="231F20"/>
                          </a:solidFill>
                          <a:effectLst/>
                          <a:latin typeface="Tahoma" pitchFamily="34" charset="0"/>
                          <a:cs typeface="Tahoma" pitchFamily="34" charset="0"/>
                        </a:rPr>
                        <a:t>)</a:t>
                      </a:r>
                      <a:endParaRPr kumimoji="0" lang="ru-RU" sz="1000" b="1"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r>
              <a:tr h="966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Tahoma" pitchFamily="34" charset="0"/>
                        <a:cs typeface="Tahoma"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r>
            </a:tbl>
          </a:graphicData>
        </a:graphic>
      </p:graphicFrame>
      <p:sp>
        <p:nvSpPr>
          <p:cNvPr id="12317" name="object 14"/>
          <p:cNvSpPr txBox="1">
            <a:spLocks noChangeArrowheads="1"/>
          </p:cNvSpPr>
          <p:nvPr/>
        </p:nvSpPr>
        <p:spPr bwMode="auto">
          <a:xfrm>
            <a:off x="600075" y="9544050"/>
            <a:ext cx="6851650" cy="762000"/>
          </a:xfrm>
          <a:prstGeom prst="rect">
            <a:avLst/>
          </a:prstGeom>
          <a:noFill/>
          <a:ln w="9525">
            <a:noFill/>
            <a:miter lim="800000"/>
            <a:headEnd/>
            <a:tailEnd/>
          </a:ln>
        </p:spPr>
        <p:txBody>
          <a:bodyPr lIns="0" tIns="0" rIns="0" bIns="0">
            <a:spAutoFit/>
          </a:bodyPr>
          <a:lstStyle/>
          <a:p>
            <a:r>
              <a:rPr lang="en-US" sz="1000">
                <a:solidFill>
                  <a:schemeClr val="bg1"/>
                </a:solidFill>
                <a:latin typeface="Calibri" pitchFamily="34" charset="0"/>
              </a:rPr>
              <a:t>STO 05765820 004 2014 CTC SMGK 130x32.5”</a:t>
            </a:r>
          </a:p>
          <a:p>
            <a:r>
              <a:rPr lang="en-US" sz="1000">
                <a:solidFill>
                  <a:schemeClr val="bg1"/>
                </a:solidFill>
                <a:latin typeface="Calibri" pitchFamily="34" charset="0"/>
              </a:rPr>
              <a:t>STO 05765820 003 2014 CTC SMGK 150x50”</a:t>
            </a:r>
          </a:p>
          <a:p>
            <a:r>
              <a:rPr lang="en-US" sz="1000">
                <a:solidFill>
                  <a:schemeClr val="bg1"/>
                </a:solidFill>
                <a:latin typeface="Calibri" pitchFamily="34" charset="0"/>
              </a:rPr>
              <a:t>STO 05765820 001 2014 CTC SMGK 381x142”</a:t>
            </a:r>
          </a:p>
          <a:p>
            <a:r>
              <a:rPr lang="en-US" sz="1000">
                <a:solidFill>
                  <a:schemeClr val="bg1"/>
                </a:solidFill>
                <a:latin typeface="Calibri" pitchFamily="34" charset="0"/>
              </a:rPr>
              <a:t>TU 5264 05765820 2012</a:t>
            </a:r>
          </a:p>
          <a:p>
            <a:r>
              <a:rPr lang="en-US" sz="1000">
                <a:solidFill>
                  <a:schemeClr val="bg1"/>
                </a:solidFill>
                <a:latin typeface="Calibri" pitchFamily="34" charset="0"/>
              </a:rPr>
              <a:t>Structural Elements of Corrugated Metal for Engineering Installations  </a:t>
            </a:r>
          </a:p>
        </p:txBody>
      </p:sp>
      <p:sp>
        <p:nvSpPr>
          <p:cNvPr id="25" name="object 15"/>
          <p:cNvSpPr txBox="1"/>
          <p:nvPr/>
        </p:nvSpPr>
        <p:spPr>
          <a:xfrm>
            <a:off x="1573213" y="306388"/>
            <a:ext cx="5176837" cy="854075"/>
          </a:xfrm>
          <a:prstGeom prst="rect">
            <a:avLst/>
          </a:prstGeom>
        </p:spPr>
        <p:txBody>
          <a:bodyPr lIns="0" tIns="0" rIns="0" bIns="0">
            <a:spAutoFit/>
          </a:bodyPr>
          <a:lstStyle/>
          <a:p>
            <a:r>
              <a:rPr lang="ru-RU" sz="2800" b="1">
                <a:solidFill>
                  <a:srgbClr val="1B69AF"/>
                </a:solidFill>
                <a:latin typeface="Calibri" pitchFamily="34" charset="0"/>
              </a:rPr>
              <a:t>Corrugated Metal Structures </a:t>
            </a:r>
            <a:r>
              <a:rPr lang="en-US" sz="2800" b="1">
                <a:solidFill>
                  <a:srgbClr val="1B69AF"/>
                </a:solidFill>
                <a:latin typeface="Calibri" pitchFamily="34" charset="0"/>
              </a:rPr>
              <a:t>(CMS)</a:t>
            </a:r>
            <a:endParaRPr lang="en-US" sz="2800">
              <a:solidFill>
                <a:srgbClr val="1B69AF"/>
              </a:solidFill>
              <a:latin typeface="Calibri" pitchFamily="34" charset="0"/>
            </a:endParaRPr>
          </a:p>
        </p:txBody>
      </p:sp>
      <p:graphicFrame>
        <p:nvGraphicFramePr>
          <p:cNvPr id="26" name="Таблица 25"/>
          <p:cNvGraphicFramePr>
            <a:graphicFrameLocks noGrp="1"/>
          </p:cNvGraphicFramePr>
          <p:nvPr/>
        </p:nvGraphicFramePr>
        <p:xfrm>
          <a:off x="2635250" y="3703638"/>
          <a:ext cx="4144963" cy="1398589"/>
        </p:xfrm>
        <a:graphic>
          <a:graphicData uri="http://schemas.openxmlformats.org/drawingml/2006/table">
            <a:tbl>
              <a:tblPr/>
              <a:tblGrid>
                <a:gridCol w="252413"/>
                <a:gridCol w="327025"/>
                <a:gridCol w="269875"/>
                <a:gridCol w="325437"/>
                <a:gridCol w="328613"/>
                <a:gridCol w="496887"/>
                <a:gridCol w="219075"/>
                <a:gridCol w="271463"/>
                <a:gridCol w="330200"/>
                <a:gridCol w="328612"/>
                <a:gridCol w="325438"/>
                <a:gridCol w="669925"/>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meters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Number of Elements, pcs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Sheet Width, mm</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l.m.,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ring,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Rings/meters per tonne of CMS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meters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Number of Elements, pcs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Sheet Width, mm</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l.m.,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ring,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Rings/meters per tonne of CMS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4/11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197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231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3">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4/9</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838">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131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153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5/7</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357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4/9</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1/8</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291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341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182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5/6</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½</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136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159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3/7</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296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187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3/6</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350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242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457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535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5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148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8/6</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268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bl>
          </a:graphicData>
        </a:graphic>
      </p:graphicFrame>
      <p:graphicFrame>
        <p:nvGraphicFramePr>
          <p:cNvPr id="27" name="Таблица 26"/>
          <p:cNvGraphicFramePr>
            <a:graphicFrameLocks noGrp="1"/>
          </p:cNvGraphicFramePr>
          <p:nvPr/>
        </p:nvGraphicFramePr>
        <p:xfrm>
          <a:off x="2635250" y="5418138"/>
          <a:ext cx="3803650" cy="3581400"/>
        </p:xfrm>
        <a:graphic>
          <a:graphicData uri="http://schemas.openxmlformats.org/drawingml/2006/table">
            <a:tbl>
              <a:tblPr/>
              <a:tblGrid>
                <a:gridCol w="252413"/>
                <a:gridCol w="487362"/>
                <a:gridCol w="228600"/>
                <a:gridCol w="161925"/>
                <a:gridCol w="312738"/>
                <a:gridCol w="515937"/>
                <a:gridCol w="255588"/>
                <a:gridCol w="260350"/>
                <a:gridCol w="309562"/>
                <a:gridCol w="255588"/>
                <a:gridCol w="260350"/>
                <a:gridCol w="503237"/>
              </a:tblGrid>
              <a:tr h="263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meters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Number of Elements, pcs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Sheet Width, mm</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l.m.,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ring,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Rings/meters per tonne of CMS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meters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Number of Elements, pcs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Sheet Width, mm</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l.m.,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ring,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Rings/meters per tonne of CMS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165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173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5</a:t>
                      </a:r>
                      <a:r>
                        <a:rPr kumimoji="0" lang="en-US" sz="500" b="0" i="0" u="none" strike="noStrike" cap="none" normalizeH="0" baseline="0" smtClean="0">
                          <a:ln>
                            <a:noFill/>
                          </a:ln>
                          <a:solidFill>
                            <a:srgbClr val="1A171C"/>
                          </a:solidFill>
                          <a:effectLst/>
                          <a:latin typeface="Tahoma" pitchFamily="34" charset="0"/>
                          <a:cs typeface="Tahoma" pitchFamily="34" charset="0"/>
                        </a:rPr>
                        <a:t>.</a:t>
                      </a:r>
                      <a:r>
                        <a:rPr kumimoji="0" lang="ru-RU" sz="500" b="0" i="0" u="none" strike="noStrike" cap="none" normalizeH="0" baseline="0" smtClean="0">
                          <a:ln>
                            <a:noFill/>
                          </a:ln>
                          <a:solidFill>
                            <a:srgbClr val="1A171C"/>
                          </a:solidFill>
                          <a:effectLst/>
                          <a:latin typeface="Tahoma" pitchFamily="34" charset="0"/>
                          <a:cs typeface="Tahoma" pitchFamily="34" charset="0"/>
                        </a:rPr>
                        <a:t>7/6</a:t>
                      </a:r>
                      <a:r>
                        <a:rPr kumimoji="0" lang="en-US" sz="500" b="0" i="0" u="none" strike="noStrike" cap="none" normalizeH="0" baseline="0" smtClean="0">
                          <a:ln>
                            <a:noFill/>
                          </a:ln>
                          <a:solidFill>
                            <a:srgbClr val="1A171C"/>
                          </a:solidFill>
                          <a:effectLst/>
                          <a:latin typeface="Tahoma" pitchFamily="34" charset="0"/>
                          <a:cs typeface="Tahoma" pitchFamily="34" charset="0"/>
                        </a:rPr>
                        <a:t>.</a:t>
                      </a:r>
                      <a:r>
                        <a:rPr kumimoji="0" lang="ru-RU" sz="500" b="0" i="0" u="none" strike="noStrike" cap="none" normalizeH="0" baseline="0" smtClean="0">
                          <a:ln>
                            <a:noFill/>
                          </a:ln>
                          <a:solidFill>
                            <a:srgbClr val="1A171C"/>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2</a:t>
                      </a:r>
                      <a:r>
                        <a:rPr kumimoji="0" lang="en-US" sz="500" b="0" i="0" u="none" strike="noStrike" cap="none" normalizeH="0" baseline="0" smtClean="0">
                          <a:ln>
                            <a:noFill/>
                          </a:ln>
                          <a:solidFill>
                            <a:srgbClr val="1A171C"/>
                          </a:solidFill>
                          <a:effectLst/>
                          <a:latin typeface="Tahoma" pitchFamily="34" charset="0"/>
                          <a:cs typeface="Tahoma" pitchFamily="34" charset="0"/>
                        </a:rPr>
                        <a:t>.</a:t>
                      </a:r>
                      <a:r>
                        <a:rPr kumimoji="0" lang="ru-RU" sz="500" b="0" i="0" u="none" strike="noStrike" cap="none" normalizeH="0" baseline="0" smtClean="0">
                          <a:ln>
                            <a:noFill/>
                          </a:ln>
                          <a:solidFill>
                            <a:srgbClr val="1A171C"/>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548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575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1.7/1.8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191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665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1.5/1.6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245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1.2/1.23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298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3000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042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0.9/1.0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352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370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712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171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0.8/0.85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350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7/0.73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6/1.76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267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697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3/1.43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326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342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895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397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1</a:t>
                      </a:r>
                      <a:r>
                        <a:rPr kumimoji="0" lang="en-US" sz="500" b="0" i="0" u="none" strike="noStrike" cap="none" normalizeH="0" baseline="0" smtClean="0">
                          <a:ln>
                            <a:noFill/>
                          </a:ln>
                          <a:solidFill>
                            <a:srgbClr val="1A171C"/>
                          </a:solidFill>
                          <a:effectLst/>
                          <a:latin typeface="Tahoma" pitchFamily="34" charset="0"/>
                          <a:cs typeface="Tahoma" pitchFamily="34" charset="0"/>
                        </a:rPr>
                        <a:t>,</a:t>
                      </a:r>
                      <a:r>
                        <a:rPr kumimoji="0" lang="ru-RU" sz="500" b="0" i="0" u="none" strike="noStrike" cap="none" normalizeH="0" baseline="0" smtClean="0">
                          <a:ln>
                            <a:noFill/>
                          </a:ln>
                          <a:solidFill>
                            <a:srgbClr val="1A171C"/>
                          </a:solidFill>
                          <a:effectLst/>
                          <a:latin typeface="Tahoma" pitchFamily="34" charset="0"/>
                          <a:cs typeface="Tahoma" pitchFamily="34" charset="0"/>
                        </a:rPr>
                        <a:t>147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9/0.91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469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0.7/0.8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571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484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657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3.0/3.2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761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1.25/1.3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427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2.3/2.5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026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0.9/1.0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496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1.9/2.0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251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0.8/0.84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586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1.6/1.7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0.7/0.73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678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1.4/1.5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0.6/0.62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345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2.9/3.0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748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1.3/1.31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865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1.2/1.21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489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9/0.93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596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626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291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0.6/0.65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853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752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0.5/0.57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384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2.5/2.7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767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1.2/1.34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570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598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1.6/1.7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197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0.8/0.9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695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1</a:t>
                      </a:r>
                      <a:r>
                        <a:rPr kumimoji="0" lang="en-US" sz="500" b="0" i="0" u="none" strike="noStrike" cap="none" normalizeH="0" baseline="0" smtClean="0">
                          <a:ln>
                            <a:noFill/>
                          </a:ln>
                          <a:solidFill>
                            <a:srgbClr val="1A171C"/>
                          </a:solidFill>
                          <a:effectLst/>
                          <a:latin typeface="Tahoma" pitchFamily="34" charset="0"/>
                          <a:cs typeface="Tahoma" pitchFamily="34" charset="0"/>
                        </a:rPr>
                        <a:t>,</a:t>
                      </a:r>
                      <a:r>
                        <a:rPr kumimoji="0" lang="ru-RU" sz="500" b="0" i="0" u="none" strike="noStrike" cap="none" normalizeH="0" baseline="0" smtClean="0">
                          <a:ln>
                            <a:noFill/>
                          </a:ln>
                          <a:solidFill>
                            <a:srgbClr val="1A171C"/>
                          </a:solidFill>
                          <a:effectLst/>
                          <a:latin typeface="Tahoma" pitchFamily="34" charset="0"/>
                          <a:cs typeface="Tahoma" pitchFamily="34" charset="0"/>
                        </a:rPr>
                        <a:t>391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0.7/0.72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862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0.6/0.62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994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887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5/0.52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863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1.1/1.2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951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651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684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1.5/1.53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282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0.8/0.82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794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564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985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3000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135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0.9/0.92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0.4/0.5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493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876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1.1/1.2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570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1.7/1.74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065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0.9/0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769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1.3/1.4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rgbClr val="1A171C"/>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368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7/0.77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894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939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589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668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0.9/0.94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875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969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276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0.8/0.81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endParaRPr kumimoji="0" lang="ru-RU" sz="500" b="0" i="0" u="none" strike="noStrike" cap="none" normalizeH="0" baseline="0" smtClean="0">
                        <a:ln>
                          <a:noFill/>
                        </a:ln>
                        <a:solidFill>
                          <a:srgbClr val="A8A8A8"/>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262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2933" name="Picture 2" descr="G:\КТЦ\ГОФРОКОНСТРУКЦИИ\ФОТО гофра\150\DSC01770.JPG"/>
          <p:cNvPicPr>
            <a:picLocks noChangeAspect="1" noChangeArrowheads="1"/>
          </p:cNvPicPr>
          <p:nvPr/>
        </p:nvPicPr>
        <p:blipFill>
          <a:blip r:embed="rId8"/>
          <a:srcRect/>
          <a:stretch>
            <a:fillRect/>
          </a:stretch>
        </p:blipFill>
        <p:spPr bwMode="auto">
          <a:xfrm>
            <a:off x="481013" y="5430838"/>
            <a:ext cx="1785937" cy="1339850"/>
          </a:xfrm>
          <a:prstGeom prst="rect">
            <a:avLst/>
          </a:prstGeom>
          <a:noFill/>
          <a:ln w="9525">
            <a:noFill/>
            <a:miter lim="800000"/>
            <a:headEnd/>
            <a:tailEnd/>
          </a:ln>
        </p:spPr>
      </p:pic>
      <p:pic>
        <p:nvPicPr>
          <p:cNvPr id="12934" name="Picture 3"/>
          <p:cNvPicPr>
            <a:picLocks noChangeAspect="1" noChangeArrowheads="1"/>
          </p:cNvPicPr>
          <p:nvPr/>
        </p:nvPicPr>
        <p:blipFill>
          <a:blip r:embed="rId9"/>
          <a:srcRect/>
          <a:stretch>
            <a:fillRect/>
          </a:stretch>
        </p:blipFill>
        <p:spPr bwMode="auto">
          <a:xfrm>
            <a:off x="452438" y="3559175"/>
            <a:ext cx="1785937" cy="1766888"/>
          </a:xfrm>
          <a:prstGeom prst="rect">
            <a:avLst/>
          </a:prstGeom>
          <a:noFill/>
          <a:ln w="9525">
            <a:noFill/>
            <a:miter lim="800000"/>
            <a:headEnd/>
            <a:tailEnd/>
          </a:ln>
        </p:spPr>
      </p:pic>
      <p:pic>
        <p:nvPicPr>
          <p:cNvPr id="12935" name="Picture 4" descr="G:\работа над каталогом по гофроконструкциям\коллажи по гофре\сборка 381.jpg"/>
          <p:cNvPicPr>
            <a:picLocks noChangeAspect="1" noChangeArrowheads="1"/>
          </p:cNvPicPr>
          <p:nvPr/>
        </p:nvPicPr>
        <p:blipFill>
          <a:blip r:embed="rId10" cstate="print"/>
          <a:srcRect/>
          <a:stretch>
            <a:fillRect/>
          </a:stretch>
        </p:blipFill>
        <p:spPr bwMode="auto">
          <a:xfrm>
            <a:off x="352425" y="1614488"/>
            <a:ext cx="1936750" cy="19367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object 2"/>
          <p:cNvSpPr>
            <a:spLocks/>
          </p:cNvSpPr>
          <p:nvPr/>
        </p:nvSpPr>
        <p:spPr bwMode="auto">
          <a:xfrm>
            <a:off x="0" y="0"/>
            <a:ext cx="0" cy="812800"/>
          </a:xfrm>
          <a:custGeom>
            <a:avLst/>
            <a:gdLst/>
            <a:ahLst/>
            <a:cxnLst>
              <a:cxn ang="0">
                <a:pos x="0" y="0"/>
              </a:cxn>
              <a:cxn ang="0">
                <a:pos x="0" y="811547"/>
              </a:cxn>
            </a:cxnLst>
            <a:rect l="0" t="0" r="r" b="b"/>
            <a:pathLst>
              <a:path h="812165">
                <a:moveTo>
                  <a:pt x="0" y="0"/>
                </a:moveTo>
                <a:lnTo>
                  <a:pt x="0" y="811547"/>
                </a:lnTo>
              </a:path>
            </a:pathLst>
          </a:custGeom>
          <a:noFill/>
          <a:ln w="3175">
            <a:solidFill>
              <a:srgbClr val="E6E7E8"/>
            </a:solidFill>
            <a:round/>
            <a:headEnd/>
            <a:tailEnd/>
          </a:ln>
        </p:spPr>
        <p:txBody>
          <a:bodyPr lIns="0" tIns="0" rIns="0" bIns="0"/>
          <a:lstStyle/>
          <a:p>
            <a:endParaRPr lang="ru-RU"/>
          </a:p>
        </p:txBody>
      </p:sp>
      <p:sp>
        <p:nvSpPr>
          <p:cNvPr id="14338" name="object 3"/>
          <p:cNvSpPr>
            <a:spLocks/>
          </p:cNvSpPr>
          <p:nvPr/>
        </p:nvSpPr>
        <p:spPr bwMode="auto">
          <a:xfrm>
            <a:off x="0" y="0"/>
            <a:ext cx="2562225" cy="811213"/>
          </a:xfrm>
          <a:custGeom>
            <a:avLst/>
            <a:gdLst/>
            <a:ahLst/>
            <a:cxnLst>
              <a:cxn ang="0">
                <a:pos x="2562313" y="0"/>
              </a:cxn>
              <a:cxn ang="0">
                <a:pos x="0" y="0"/>
              </a:cxn>
              <a:cxn ang="0">
                <a:pos x="0" y="811542"/>
              </a:cxn>
              <a:cxn ang="0">
                <a:pos x="2562313" y="260731"/>
              </a:cxn>
              <a:cxn ang="0">
                <a:pos x="2562313" y="0"/>
              </a:cxn>
            </a:cxnLst>
            <a:rect l="0" t="0" r="r" b="b"/>
            <a:pathLst>
              <a:path w="2562860" h="811530">
                <a:moveTo>
                  <a:pt x="2562313" y="0"/>
                </a:moveTo>
                <a:lnTo>
                  <a:pt x="0" y="0"/>
                </a:lnTo>
                <a:lnTo>
                  <a:pt x="0" y="811542"/>
                </a:lnTo>
                <a:lnTo>
                  <a:pt x="2562313" y="260731"/>
                </a:lnTo>
                <a:lnTo>
                  <a:pt x="2562313" y="0"/>
                </a:lnTo>
                <a:close/>
              </a:path>
            </a:pathLst>
          </a:custGeom>
          <a:solidFill>
            <a:srgbClr val="E6E7E8"/>
          </a:solidFill>
          <a:ln w="9525">
            <a:noFill/>
            <a:round/>
            <a:headEnd/>
            <a:tailEnd/>
          </a:ln>
        </p:spPr>
        <p:txBody>
          <a:bodyPr lIns="0" tIns="0" rIns="0" bIns="0"/>
          <a:lstStyle/>
          <a:p>
            <a:endParaRPr lang="ru-RU"/>
          </a:p>
        </p:txBody>
      </p:sp>
      <p:sp>
        <p:nvSpPr>
          <p:cNvPr id="14339" name="object 4"/>
          <p:cNvSpPr>
            <a:spLocks/>
          </p:cNvSpPr>
          <p:nvPr/>
        </p:nvSpPr>
        <p:spPr bwMode="auto">
          <a:xfrm>
            <a:off x="7091363" y="0"/>
            <a:ext cx="468312" cy="1277938"/>
          </a:xfrm>
          <a:custGeom>
            <a:avLst/>
            <a:gdLst/>
            <a:ahLst/>
            <a:cxnLst>
              <a:cxn ang="0">
                <a:pos x="0" y="1277391"/>
              </a:cxn>
              <a:cxn ang="0">
                <a:pos x="468006" y="1277391"/>
              </a:cxn>
              <a:cxn ang="0">
                <a:pos x="468006" y="0"/>
              </a:cxn>
              <a:cxn ang="0">
                <a:pos x="0" y="0"/>
              </a:cxn>
              <a:cxn ang="0">
                <a:pos x="0" y="1277391"/>
              </a:cxn>
            </a:cxnLst>
            <a:rect l="0" t="0" r="r" b="b"/>
            <a:pathLst>
              <a:path w="467995" h="1277620">
                <a:moveTo>
                  <a:pt x="0" y="1277391"/>
                </a:moveTo>
                <a:lnTo>
                  <a:pt x="468006" y="1277391"/>
                </a:lnTo>
                <a:lnTo>
                  <a:pt x="468006" y="0"/>
                </a:lnTo>
                <a:lnTo>
                  <a:pt x="0" y="0"/>
                </a:lnTo>
                <a:lnTo>
                  <a:pt x="0" y="1277391"/>
                </a:lnTo>
                <a:close/>
              </a:path>
            </a:pathLst>
          </a:custGeom>
          <a:solidFill>
            <a:srgbClr val="E6E7E8"/>
          </a:solidFill>
          <a:ln w="9525">
            <a:noFill/>
            <a:round/>
            <a:headEnd/>
            <a:tailEnd/>
          </a:ln>
        </p:spPr>
        <p:txBody>
          <a:bodyPr lIns="0" tIns="0" rIns="0" bIns="0"/>
          <a:lstStyle/>
          <a:p>
            <a:endParaRPr lang="ru-RU"/>
          </a:p>
        </p:txBody>
      </p:sp>
      <p:sp>
        <p:nvSpPr>
          <p:cNvPr id="14340" name="object 5"/>
          <p:cNvSpPr>
            <a:spLocks/>
          </p:cNvSpPr>
          <p:nvPr/>
        </p:nvSpPr>
        <p:spPr bwMode="auto">
          <a:xfrm>
            <a:off x="4935538" y="0"/>
            <a:ext cx="1284287" cy="1277938"/>
          </a:xfrm>
          <a:custGeom>
            <a:avLst/>
            <a:gdLst/>
            <a:ahLst/>
            <a:cxnLst>
              <a:cxn ang="0">
                <a:pos x="0" y="1277391"/>
              </a:cxn>
              <a:cxn ang="0">
                <a:pos x="1283389" y="1277391"/>
              </a:cxn>
              <a:cxn ang="0">
                <a:pos x="1283389" y="0"/>
              </a:cxn>
              <a:cxn ang="0">
                <a:pos x="0" y="0"/>
              </a:cxn>
              <a:cxn ang="0">
                <a:pos x="0" y="1277391"/>
              </a:cxn>
            </a:cxnLst>
            <a:rect l="0" t="0" r="r" b="b"/>
            <a:pathLst>
              <a:path w="1283970" h="1277620">
                <a:moveTo>
                  <a:pt x="0" y="1277391"/>
                </a:moveTo>
                <a:lnTo>
                  <a:pt x="1283389" y="1277391"/>
                </a:lnTo>
                <a:lnTo>
                  <a:pt x="1283389" y="0"/>
                </a:lnTo>
                <a:lnTo>
                  <a:pt x="0" y="0"/>
                </a:lnTo>
                <a:lnTo>
                  <a:pt x="0" y="1277391"/>
                </a:lnTo>
                <a:close/>
              </a:path>
            </a:pathLst>
          </a:custGeom>
          <a:solidFill>
            <a:srgbClr val="E6E7E8"/>
          </a:solidFill>
          <a:ln w="9525">
            <a:noFill/>
            <a:round/>
            <a:headEnd/>
            <a:tailEnd/>
          </a:ln>
        </p:spPr>
        <p:txBody>
          <a:bodyPr lIns="0" tIns="0" rIns="0" bIns="0"/>
          <a:lstStyle/>
          <a:p>
            <a:endParaRPr lang="ru-RU"/>
          </a:p>
        </p:txBody>
      </p:sp>
      <p:sp>
        <p:nvSpPr>
          <p:cNvPr id="14341" name="object 6"/>
          <p:cNvSpPr>
            <a:spLocks/>
          </p:cNvSpPr>
          <p:nvPr/>
        </p:nvSpPr>
        <p:spPr bwMode="auto">
          <a:xfrm>
            <a:off x="0" y="0"/>
            <a:ext cx="5083175" cy="1281113"/>
          </a:xfrm>
          <a:custGeom>
            <a:avLst/>
            <a:gdLst/>
            <a:ahLst/>
            <a:cxnLst>
              <a:cxn ang="0">
                <a:pos x="5081993" y="0"/>
              </a:cxn>
              <a:cxn ang="0">
                <a:pos x="0" y="0"/>
              </a:cxn>
              <a:cxn ang="0">
                <a:pos x="0" y="810501"/>
              </a:cxn>
              <a:cxn ang="0">
                <a:pos x="2188692" y="1280998"/>
              </a:cxn>
              <a:cxn ang="0">
                <a:pos x="5081993" y="1280998"/>
              </a:cxn>
              <a:cxn ang="0">
                <a:pos x="5081993" y="0"/>
              </a:cxn>
            </a:cxnLst>
            <a:rect l="0" t="0" r="r" b="b"/>
            <a:pathLst>
              <a:path w="5082540" h="1281430">
                <a:moveTo>
                  <a:pt x="5081993" y="0"/>
                </a:moveTo>
                <a:lnTo>
                  <a:pt x="0" y="0"/>
                </a:lnTo>
                <a:lnTo>
                  <a:pt x="0" y="810501"/>
                </a:lnTo>
                <a:lnTo>
                  <a:pt x="2188692" y="1280998"/>
                </a:lnTo>
                <a:lnTo>
                  <a:pt x="5081993" y="1280998"/>
                </a:lnTo>
                <a:lnTo>
                  <a:pt x="5081993" y="0"/>
                </a:lnTo>
                <a:close/>
              </a:path>
            </a:pathLst>
          </a:custGeom>
          <a:solidFill>
            <a:srgbClr val="E6E7E8"/>
          </a:solidFill>
          <a:ln w="9525">
            <a:noFill/>
            <a:round/>
            <a:headEnd/>
            <a:tailEnd/>
          </a:ln>
        </p:spPr>
        <p:txBody>
          <a:bodyPr lIns="0" tIns="0" rIns="0" bIns="0"/>
          <a:lstStyle/>
          <a:p>
            <a:endParaRPr lang="ru-RU"/>
          </a:p>
        </p:txBody>
      </p:sp>
      <p:sp>
        <p:nvSpPr>
          <p:cNvPr id="14342" name="object 7"/>
          <p:cNvSpPr txBox="1">
            <a:spLocks noChangeArrowheads="1"/>
          </p:cNvSpPr>
          <p:nvPr/>
        </p:nvSpPr>
        <p:spPr bwMode="auto">
          <a:xfrm>
            <a:off x="7219950" y="463550"/>
            <a:ext cx="220663" cy="430213"/>
          </a:xfrm>
          <a:prstGeom prst="rect">
            <a:avLst/>
          </a:prstGeom>
          <a:noFill/>
          <a:ln w="9525">
            <a:noFill/>
            <a:miter lim="800000"/>
            <a:headEnd/>
            <a:tailEnd/>
          </a:ln>
        </p:spPr>
        <p:txBody>
          <a:bodyPr lIns="0" tIns="0" rIns="0" bIns="0">
            <a:spAutoFit/>
          </a:bodyPr>
          <a:lstStyle/>
          <a:p>
            <a:pPr marL="12700"/>
            <a:endParaRPr lang="ru-RU" sz="1400">
              <a:solidFill>
                <a:srgbClr val="231F20"/>
              </a:solidFill>
              <a:latin typeface="Century Gothic" pitchFamily="34" charset="0"/>
            </a:endParaRPr>
          </a:p>
          <a:p>
            <a:pPr marL="12700"/>
            <a:endParaRPr lang="ru-RU" sz="1400">
              <a:latin typeface="Century Gothic" pitchFamily="34" charset="0"/>
            </a:endParaRPr>
          </a:p>
        </p:txBody>
      </p:sp>
      <p:sp>
        <p:nvSpPr>
          <p:cNvPr id="14343" name="object 8"/>
          <p:cNvSpPr>
            <a:spLocks noChangeArrowheads="1"/>
          </p:cNvSpPr>
          <p:nvPr/>
        </p:nvSpPr>
        <p:spPr bwMode="auto">
          <a:xfrm>
            <a:off x="6218238" y="0"/>
            <a:ext cx="873125" cy="1641475"/>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4" name="object 9"/>
          <p:cNvSpPr>
            <a:spLocks/>
          </p:cNvSpPr>
          <p:nvPr/>
        </p:nvSpPr>
        <p:spPr bwMode="auto">
          <a:xfrm>
            <a:off x="0" y="9018588"/>
            <a:ext cx="7559675" cy="1673225"/>
          </a:xfrm>
          <a:custGeom>
            <a:avLst/>
            <a:gdLst/>
            <a:ahLst/>
            <a:cxnLst>
              <a:cxn ang="0">
                <a:pos x="7560005" y="0"/>
              </a:cxn>
              <a:cxn ang="0">
                <a:pos x="4008424" y="0"/>
              </a:cxn>
              <a:cxn ang="0">
                <a:pos x="3" y="341985"/>
              </a:cxn>
              <a:cxn ang="0">
                <a:pos x="3" y="1673999"/>
              </a:cxn>
              <a:cxn ang="0">
                <a:pos x="7560005" y="1673999"/>
              </a:cxn>
              <a:cxn ang="0">
                <a:pos x="7560005" y="0"/>
              </a:cxn>
            </a:cxnLst>
            <a:rect l="0" t="0" r="r" b="b"/>
            <a:pathLst>
              <a:path w="7560309" h="1674495">
                <a:moveTo>
                  <a:pt x="7560005" y="0"/>
                </a:moveTo>
                <a:lnTo>
                  <a:pt x="4008424" y="0"/>
                </a:lnTo>
                <a:lnTo>
                  <a:pt x="3" y="341985"/>
                </a:lnTo>
                <a:lnTo>
                  <a:pt x="3" y="1673999"/>
                </a:lnTo>
                <a:lnTo>
                  <a:pt x="7560005" y="1673999"/>
                </a:lnTo>
                <a:lnTo>
                  <a:pt x="7560005" y="0"/>
                </a:lnTo>
              </a:path>
            </a:pathLst>
          </a:custGeom>
          <a:solidFill>
            <a:srgbClr val="E6E7E8"/>
          </a:solidFill>
          <a:ln w="9525">
            <a:noFill/>
            <a:round/>
            <a:headEnd/>
            <a:tailEnd/>
          </a:ln>
        </p:spPr>
        <p:txBody>
          <a:bodyPr lIns="0" tIns="0" rIns="0" bIns="0"/>
          <a:lstStyle/>
          <a:p>
            <a:endParaRPr lang="ru-RU"/>
          </a:p>
        </p:txBody>
      </p:sp>
      <p:sp>
        <p:nvSpPr>
          <p:cNvPr id="14345" name="object 10"/>
          <p:cNvSpPr>
            <a:spLocks/>
          </p:cNvSpPr>
          <p:nvPr/>
        </p:nvSpPr>
        <p:spPr bwMode="auto">
          <a:xfrm>
            <a:off x="0" y="9183688"/>
            <a:ext cx="7559675" cy="1508125"/>
          </a:xfrm>
          <a:custGeom>
            <a:avLst/>
            <a:gdLst/>
            <a:ahLst/>
            <a:cxnLst>
              <a:cxn ang="0">
                <a:pos x="7560005" y="0"/>
              </a:cxn>
              <a:cxn ang="0">
                <a:pos x="4754003" y="110616"/>
              </a:cxn>
              <a:cxn ang="0">
                <a:pos x="3" y="763904"/>
              </a:cxn>
              <a:cxn ang="0">
                <a:pos x="3" y="1507820"/>
              </a:cxn>
              <a:cxn ang="0">
                <a:pos x="7560005" y="1507820"/>
              </a:cxn>
              <a:cxn ang="0">
                <a:pos x="7560005" y="0"/>
              </a:cxn>
            </a:cxnLst>
            <a:rect l="0" t="0" r="r" b="b"/>
            <a:pathLst>
              <a:path w="7560309" h="1508125">
                <a:moveTo>
                  <a:pt x="7560005" y="0"/>
                </a:moveTo>
                <a:lnTo>
                  <a:pt x="4754003" y="110616"/>
                </a:lnTo>
                <a:lnTo>
                  <a:pt x="3" y="763904"/>
                </a:lnTo>
                <a:lnTo>
                  <a:pt x="3" y="1507820"/>
                </a:lnTo>
                <a:lnTo>
                  <a:pt x="7560005" y="1507820"/>
                </a:lnTo>
                <a:lnTo>
                  <a:pt x="7560005" y="0"/>
                </a:lnTo>
              </a:path>
            </a:pathLst>
          </a:custGeom>
          <a:solidFill>
            <a:srgbClr val="0074BC"/>
          </a:solidFill>
          <a:ln w="9525">
            <a:noFill/>
            <a:round/>
            <a:headEnd/>
            <a:tailEnd/>
          </a:ln>
        </p:spPr>
        <p:txBody>
          <a:bodyPr lIns="0" tIns="0" rIns="0" bIns="0"/>
          <a:lstStyle/>
          <a:p>
            <a:endParaRPr lang="ru-RU"/>
          </a:p>
        </p:txBody>
      </p:sp>
      <p:sp>
        <p:nvSpPr>
          <p:cNvPr id="14346" name="object 11"/>
          <p:cNvSpPr>
            <a:spLocks/>
          </p:cNvSpPr>
          <p:nvPr/>
        </p:nvSpPr>
        <p:spPr bwMode="auto">
          <a:xfrm>
            <a:off x="0" y="9183688"/>
            <a:ext cx="7559675" cy="765175"/>
          </a:xfrm>
          <a:custGeom>
            <a:avLst/>
            <a:gdLst/>
            <a:ahLst/>
            <a:cxnLst>
              <a:cxn ang="0">
                <a:pos x="7560005" y="0"/>
              </a:cxn>
              <a:cxn ang="0">
                <a:pos x="4753989" y="110625"/>
              </a:cxn>
              <a:cxn ang="0">
                <a:pos x="0" y="763905"/>
              </a:cxn>
            </a:cxnLst>
            <a:rect l="0" t="0" r="r" b="b"/>
            <a:pathLst>
              <a:path w="7560309" h="763904">
                <a:moveTo>
                  <a:pt x="7560005" y="0"/>
                </a:moveTo>
                <a:lnTo>
                  <a:pt x="4753989" y="110625"/>
                </a:lnTo>
                <a:lnTo>
                  <a:pt x="0" y="763905"/>
                </a:lnTo>
              </a:path>
            </a:pathLst>
          </a:custGeom>
          <a:noFill/>
          <a:ln w="9779">
            <a:solidFill>
              <a:srgbClr val="0074BC"/>
            </a:solidFill>
            <a:round/>
            <a:headEnd/>
            <a:tailEnd/>
          </a:ln>
        </p:spPr>
        <p:txBody>
          <a:bodyPr lIns="0" tIns="0" rIns="0" bIns="0"/>
          <a:lstStyle/>
          <a:p>
            <a:endParaRPr lang="ru-RU"/>
          </a:p>
        </p:txBody>
      </p:sp>
      <p:sp>
        <p:nvSpPr>
          <p:cNvPr id="14347" name="object 16"/>
          <p:cNvSpPr txBox="1">
            <a:spLocks noChangeArrowheads="1"/>
          </p:cNvSpPr>
          <p:nvPr/>
        </p:nvSpPr>
        <p:spPr bwMode="auto">
          <a:xfrm>
            <a:off x="527050" y="1360488"/>
            <a:ext cx="5522913" cy="3448050"/>
          </a:xfrm>
          <a:prstGeom prst="rect">
            <a:avLst/>
          </a:prstGeom>
          <a:noFill/>
          <a:ln w="9525">
            <a:noFill/>
            <a:miter lim="800000"/>
            <a:headEnd/>
            <a:tailEnd/>
          </a:ln>
        </p:spPr>
        <p:txBody>
          <a:bodyPr lIns="0" tIns="0" rIns="0" bIns="0">
            <a:spAutoFit/>
          </a:bodyPr>
          <a:lstStyle/>
          <a:p>
            <a:pPr marL="12700" algn="just"/>
            <a:r>
              <a:rPr lang="en-US" sz="900" b="1">
                <a:latin typeface="Tahoma" pitchFamily="34" charset="0"/>
                <a:cs typeface="Tahoma" pitchFamily="34" charset="0"/>
              </a:rPr>
              <a:t>CORROSION RESISTANCE </a:t>
            </a:r>
          </a:p>
          <a:p>
            <a:pPr marL="12700" algn="just"/>
            <a:r>
              <a:rPr lang="en-US" sz="900">
                <a:solidFill>
                  <a:srgbClr val="231F20"/>
                </a:solidFill>
                <a:latin typeface="Tahoma" pitchFamily="34" charset="0"/>
                <a:cs typeface="Tahoma" pitchFamily="34" charset="0"/>
              </a:rPr>
              <a:t>The protective coating is applied in a proprietary </a:t>
            </a:r>
            <a:r>
              <a:rPr lang="en-US" sz="900">
                <a:latin typeface="Tahoma" pitchFamily="34" charset="0"/>
                <a:cs typeface="Tahoma" pitchFamily="34" charset="0"/>
              </a:rPr>
              <a:t>zinc bath</a:t>
            </a:r>
            <a:r>
              <a:rPr lang="en-US" sz="900">
                <a:solidFill>
                  <a:srgbClr val="231F20"/>
                </a:solidFill>
                <a:latin typeface="Tahoma" pitchFamily="34" charset="0"/>
                <a:cs typeface="Tahoma" pitchFamily="34" charset="0"/>
              </a:rPr>
              <a:t>. The thickness of corrosion-resistant coating is at least </a:t>
            </a:r>
            <a:r>
              <a:rPr lang="ru-RU" sz="900">
                <a:solidFill>
                  <a:srgbClr val="231F20"/>
                </a:solidFill>
                <a:latin typeface="Tahoma" pitchFamily="34" charset="0"/>
                <a:cs typeface="Tahoma" pitchFamily="34" charset="0"/>
              </a:rPr>
              <a:t>80 </a:t>
            </a:r>
            <a:r>
              <a:rPr lang="en-US" sz="900">
                <a:latin typeface="Tahoma" pitchFamily="34" charset="0"/>
                <a:cs typeface="Tahoma" pitchFamily="34" charset="0"/>
              </a:rPr>
              <a:t>µm</a:t>
            </a:r>
            <a:r>
              <a:rPr lang="ru-RU" sz="900">
                <a:solidFill>
                  <a:srgbClr val="231F20"/>
                </a:solidFill>
                <a:latin typeface="Tahoma" pitchFamily="34" charset="0"/>
                <a:cs typeface="Tahoma" pitchFamily="34" charset="0"/>
              </a:rPr>
              <a:t>.</a:t>
            </a:r>
            <a:r>
              <a:rPr lang="en-US" sz="900">
                <a:solidFill>
                  <a:srgbClr val="231F20"/>
                </a:solidFill>
                <a:latin typeface="Tahoma" pitchFamily="34" charset="0"/>
                <a:cs typeface="Tahoma" pitchFamily="34" charset="0"/>
              </a:rPr>
              <a:t> The CMP production technology provides all necessary in-factory measures to protect metal from corrosion and mechanical damage through application of protective coating using hot-dip galvanization process. </a:t>
            </a:r>
          </a:p>
          <a:p>
            <a:pPr marL="12700" algn="just"/>
            <a:endParaRPr lang="en-US" sz="900" b="1">
              <a:solidFill>
                <a:srgbClr val="231F20"/>
              </a:solidFill>
              <a:latin typeface="Tahoma" pitchFamily="34" charset="0"/>
              <a:cs typeface="Tahoma" pitchFamily="34" charset="0"/>
            </a:endParaRPr>
          </a:p>
          <a:p>
            <a:pPr marL="12700" algn="just"/>
            <a:r>
              <a:rPr lang="en-US" sz="900" b="1">
                <a:solidFill>
                  <a:srgbClr val="231F20"/>
                </a:solidFill>
                <a:latin typeface="Tahoma" pitchFamily="34" charset="0"/>
                <a:cs typeface="Tahoma" pitchFamily="34" charset="0"/>
              </a:rPr>
              <a:t>ADVANTAGES OF PREFABRICATED </a:t>
            </a:r>
            <a:r>
              <a:rPr lang="ru-RU" sz="1000" b="1">
                <a:latin typeface="Tahoma" pitchFamily="34" charset="0"/>
                <a:cs typeface="Tahoma" pitchFamily="34" charset="0"/>
              </a:rPr>
              <a:t>CORRUGATED METAL STRUCTURES</a:t>
            </a:r>
            <a:endParaRPr lang="ru-RU" sz="900">
              <a:latin typeface="Tahoma" pitchFamily="34" charset="0"/>
              <a:cs typeface="Tahoma" pitchFamily="34" charset="0"/>
            </a:endParaRPr>
          </a:p>
          <a:p>
            <a:pPr marL="12700" algn="just"/>
            <a:r>
              <a:rPr lang="en-US" sz="900">
                <a:solidFill>
                  <a:srgbClr val="231F20"/>
                </a:solidFill>
                <a:latin typeface="Tahoma" pitchFamily="34" charset="0"/>
                <a:cs typeface="Tahoma" pitchFamily="34" charset="0"/>
              </a:rPr>
              <a:t>Pipes and arches are assembled of </a:t>
            </a:r>
            <a:r>
              <a:rPr lang="en-US" sz="900">
                <a:latin typeface="Tahoma" pitchFamily="34" charset="0"/>
                <a:cs typeface="Tahoma" pitchFamily="34" charset="0"/>
              </a:rPr>
              <a:t>radially bent</a:t>
            </a:r>
            <a:r>
              <a:rPr lang="en-US" sz="900">
                <a:solidFill>
                  <a:srgbClr val="231F20"/>
                </a:solidFill>
                <a:latin typeface="Tahoma" pitchFamily="34" charset="0"/>
                <a:cs typeface="Tahoma" pitchFamily="34" charset="0"/>
              </a:rPr>
              <a:t> steel sheets and then </a:t>
            </a:r>
            <a:r>
              <a:rPr lang="en-US" sz="900">
                <a:latin typeface="Tahoma" pitchFamily="34" charset="0"/>
                <a:cs typeface="Tahoma" pitchFamily="34" charset="0"/>
              </a:rPr>
              <a:t>covered with soil. Metal casing</a:t>
            </a:r>
            <a:r>
              <a:rPr lang="ru-RU" sz="900">
                <a:solidFill>
                  <a:srgbClr val="231F20"/>
                </a:solidFill>
                <a:latin typeface="Tahoma" pitchFamily="34" charset="0"/>
                <a:cs typeface="Tahoma" pitchFamily="34" charset="0"/>
              </a:rPr>
              <a:t> </a:t>
            </a:r>
            <a:r>
              <a:rPr lang="en-US" sz="900">
                <a:solidFill>
                  <a:srgbClr val="231F20"/>
                </a:solidFill>
                <a:latin typeface="Tahoma" pitchFamily="34" charset="0"/>
                <a:cs typeface="Tahoma" pitchFamily="34" charset="0"/>
              </a:rPr>
              <a:t>in the form of corrugated sheet works together with the soil, which partially takes the load </a:t>
            </a:r>
            <a:r>
              <a:rPr lang="ru-RU" sz="900">
                <a:solidFill>
                  <a:srgbClr val="231F20"/>
                </a:solidFill>
                <a:latin typeface="Tahoma" pitchFamily="34" charset="0"/>
                <a:cs typeface="Tahoma" pitchFamily="34" charset="0"/>
              </a:rPr>
              <a:t>(</a:t>
            </a:r>
            <a:r>
              <a:rPr lang="en-US" sz="900">
                <a:latin typeface="Tahoma" pitchFamily="34" charset="0"/>
                <a:cs typeface="Tahoma" pitchFamily="34" charset="0"/>
              </a:rPr>
              <a:t>compressive strain</a:t>
            </a:r>
            <a:r>
              <a:rPr lang="ru-RU" sz="900">
                <a:solidFill>
                  <a:srgbClr val="231F20"/>
                </a:solidFill>
                <a:latin typeface="Tahoma" pitchFamily="34" charset="0"/>
                <a:cs typeface="Tahoma" pitchFamily="34" charset="0"/>
              </a:rPr>
              <a:t>).</a:t>
            </a:r>
            <a:r>
              <a:rPr lang="en-US" sz="900">
                <a:solidFill>
                  <a:srgbClr val="231F20"/>
                </a:solidFill>
                <a:latin typeface="Tahoma" pitchFamily="34" charset="0"/>
                <a:cs typeface="Tahoma" pitchFamily="34" charset="0"/>
              </a:rPr>
              <a:t> </a:t>
            </a:r>
            <a:endParaRPr lang="ru-RU" sz="900">
              <a:latin typeface="Tahoma" pitchFamily="34" charset="0"/>
              <a:cs typeface="Tahoma" pitchFamily="34" charset="0"/>
            </a:endParaRPr>
          </a:p>
          <a:p>
            <a:pPr marL="12700" algn="just"/>
            <a:r>
              <a:rPr lang="en-US" sz="900">
                <a:latin typeface="Tahoma" pitchFamily="34" charset="0"/>
                <a:cs typeface="Tahoma" pitchFamily="34" charset="0"/>
              </a:rPr>
              <a:t>Corrugated metal structures help manufacture spans of significant length (up to 25 m). High reliability of CMS is combined with their economic efficiency. </a:t>
            </a:r>
            <a:r>
              <a:rPr lang="en-US" sz="900">
                <a:solidFill>
                  <a:srgbClr val="231F20"/>
                </a:solidFill>
                <a:latin typeface="Tahoma" pitchFamily="34" charset="0"/>
                <a:cs typeface="Tahoma" pitchFamily="34" charset="0"/>
              </a:rPr>
              <a:t>Corrugated structures do not take much time in assembly. Since they are assembled on site, this makes transportation easier and virtually removes the storage problem. No heavy construction equipment is required to assemble and erect the prefabricated </a:t>
            </a:r>
            <a:r>
              <a:rPr lang="en-US" sz="900">
                <a:latin typeface="Tahoma" pitchFamily="34" charset="0"/>
                <a:cs typeface="Tahoma" pitchFamily="34" charset="0"/>
              </a:rPr>
              <a:t>corrugated metal structures; all assembly operations can be done manually. </a:t>
            </a:r>
          </a:p>
          <a:p>
            <a:pPr marL="12700" algn="just"/>
            <a:r>
              <a:rPr lang="en-US" sz="900">
                <a:solidFill>
                  <a:srgbClr val="231F20"/>
                </a:solidFill>
                <a:latin typeface="Tahoma" pitchFamily="34" charset="0"/>
                <a:cs typeface="Tahoma" pitchFamily="34" charset="0"/>
              </a:rPr>
              <a:t>When compared to reinforced concrete structures, the </a:t>
            </a:r>
            <a:r>
              <a:rPr lang="en-US" sz="900" b="1">
                <a:solidFill>
                  <a:srgbClr val="231F20"/>
                </a:solidFill>
                <a:latin typeface="Tahoma" pitchFamily="34" charset="0"/>
                <a:cs typeface="Tahoma" pitchFamily="34" charset="0"/>
              </a:rPr>
              <a:t>time required for assembly of CMS is 3–5 times less,</a:t>
            </a:r>
            <a:r>
              <a:rPr lang="en-US" sz="900">
                <a:solidFill>
                  <a:srgbClr val="231F20"/>
                </a:solidFill>
                <a:latin typeface="Tahoma" pitchFamily="34" charset="0"/>
                <a:cs typeface="Tahoma" pitchFamily="34" charset="0"/>
              </a:rPr>
              <a:t> whereas the costs are reduced up to</a:t>
            </a:r>
            <a:r>
              <a:rPr lang="ru-RU" sz="900">
                <a:solidFill>
                  <a:srgbClr val="231F20"/>
                </a:solidFill>
                <a:latin typeface="Tahoma" pitchFamily="34" charset="0"/>
                <a:cs typeface="Tahoma" pitchFamily="34" charset="0"/>
              </a:rPr>
              <a:t> 25%. </a:t>
            </a:r>
            <a:r>
              <a:rPr lang="en-US" sz="900">
                <a:latin typeface="Tahoma" pitchFamily="34" charset="0"/>
                <a:cs typeface="Tahoma" pitchFamily="34" charset="0"/>
              </a:rPr>
              <a:t>Experience has proven that </a:t>
            </a:r>
            <a:r>
              <a:rPr lang="en-US" sz="900">
                <a:solidFill>
                  <a:srgbClr val="231F20"/>
                </a:solidFill>
                <a:latin typeface="Tahoma" pitchFamily="34" charset="0"/>
                <a:cs typeface="Tahoma" pitchFamily="34" charset="0"/>
              </a:rPr>
              <a:t>use of CMS instead of </a:t>
            </a:r>
            <a:r>
              <a:rPr lang="en-US" sz="900">
                <a:latin typeface="Tahoma" pitchFamily="34" charset="0"/>
                <a:cs typeface="Tahoma" pitchFamily="34" charset="0"/>
              </a:rPr>
              <a:t>reinforced concrete helps </a:t>
            </a:r>
            <a:r>
              <a:rPr lang="en-US" sz="900">
                <a:solidFill>
                  <a:srgbClr val="231F20"/>
                </a:solidFill>
                <a:latin typeface="Tahoma" pitchFamily="34" charset="0"/>
                <a:cs typeface="Tahoma" pitchFamily="34" charset="0"/>
              </a:rPr>
              <a:t>save the facility budget by 15 - 20%. </a:t>
            </a:r>
            <a:endParaRPr lang="ru-RU" sz="900">
              <a:latin typeface="Tahoma" pitchFamily="34" charset="0"/>
              <a:cs typeface="Tahoma" pitchFamily="34" charset="0"/>
            </a:endParaRPr>
          </a:p>
          <a:p>
            <a:pPr marL="12700" algn="just">
              <a:lnSpc>
                <a:spcPts val="1200"/>
              </a:lnSpc>
              <a:spcBef>
                <a:spcPts val="38"/>
              </a:spcBef>
            </a:pPr>
            <a:r>
              <a:rPr lang="en-US" sz="900">
                <a:solidFill>
                  <a:srgbClr val="231F20"/>
                </a:solidFill>
                <a:latin typeface="Tahoma" pitchFamily="34" charset="0"/>
                <a:cs typeface="Tahoma" pitchFamily="34" charset="0"/>
              </a:rPr>
              <a:t>Prefabricated </a:t>
            </a:r>
            <a:r>
              <a:rPr lang="en-US" sz="900">
                <a:latin typeface="Tahoma" pitchFamily="34" charset="0"/>
                <a:cs typeface="Tahoma" pitchFamily="34" charset="0"/>
              </a:rPr>
              <a:t>corrugated metal structures </a:t>
            </a:r>
            <a:r>
              <a:rPr lang="en-US" sz="900">
                <a:solidFill>
                  <a:srgbClr val="231F20"/>
                </a:solidFill>
                <a:latin typeface="Tahoma" pitchFamily="34" charset="0"/>
                <a:cs typeface="Tahoma" pitchFamily="34" charset="0"/>
              </a:rPr>
              <a:t>can be used in </a:t>
            </a:r>
            <a:r>
              <a:rPr lang="en-US" sz="900" b="1">
                <a:solidFill>
                  <a:srgbClr val="231F20"/>
                </a:solidFill>
                <a:latin typeface="Tahoma" pitchFamily="34" charset="0"/>
                <a:cs typeface="Tahoma" pitchFamily="34" charset="0"/>
              </a:rPr>
              <a:t>any climate, even  in the severest or the hottest one</a:t>
            </a:r>
            <a:r>
              <a:rPr lang="en-US" sz="900">
                <a:solidFill>
                  <a:srgbClr val="231F20"/>
                </a:solidFill>
                <a:latin typeface="Tahoma" pitchFamily="34" charset="0"/>
                <a:cs typeface="Tahoma" pitchFamily="34" charset="0"/>
              </a:rPr>
              <a:t>, since there is virtually no physical wear of CMS. With the minimum thickness of the metal in a corrugated metal structure, its flexibility and strength are reinforced with the backfill soil. </a:t>
            </a:r>
            <a:r>
              <a:rPr lang="ru-RU" sz="900">
                <a:solidFill>
                  <a:srgbClr val="231F20"/>
                </a:solidFill>
                <a:latin typeface="Tahoma" pitchFamily="34" charset="0"/>
                <a:cs typeface="Tahoma" pitchFamily="34" charset="0"/>
              </a:rPr>
              <a:t> </a:t>
            </a:r>
            <a:endParaRPr lang="ru-RU" sz="900">
              <a:latin typeface="Tahoma" pitchFamily="34" charset="0"/>
              <a:cs typeface="Tahoma" pitchFamily="34" charset="0"/>
            </a:endParaRPr>
          </a:p>
          <a:p>
            <a:pPr marL="12700" algn="just">
              <a:lnSpc>
                <a:spcPts val="1200"/>
              </a:lnSpc>
            </a:pPr>
            <a:r>
              <a:rPr lang="en-US" sz="900">
                <a:solidFill>
                  <a:srgbClr val="231F20"/>
                </a:solidFill>
                <a:latin typeface="Tahoma" pitchFamily="34" charset="0"/>
                <a:cs typeface="Tahoma" pitchFamily="34" charset="0"/>
              </a:rPr>
              <a:t>All the above helps cut down the </a:t>
            </a:r>
            <a:r>
              <a:rPr lang="en-US" sz="900" b="1">
                <a:solidFill>
                  <a:srgbClr val="231F20"/>
                </a:solidFill>
                <a:latin typeface="Tahoma" pitchFamily="34" charset="0"/>
                <a:cs typeface="Tahoma" pitchFamily="34" charset="0"/>
              </a:rPr>
              <a:t>maintenance costs</a:t>
            </a:r>
            <a:r>
              <a:rPr lang="en-US" sz="900">
                <a:solidFill>
                  <a:srgbClr val="231F20"/>
                </a:solidFill>
                <a:latin typeface="Tahoma" pitchFamily="34" charset="0"/>
                <a:cs typeface="Tahoma" pitchFamily="34" charset="0"/>
              </a:rPr>
              <a:t> for the facilities where corrugated metal structures are used. The service life of corrugated structures is as long as</a:t>
            </a:r>
            <a:r>
              <a:rPr lang="ru-RU" sz="900">
                <a:solidFill>
                  <a:srgbClr val="231F20"/>
                </a:solidFill>
                <a:latin typeface="Tahoma" pitchFamily="34" charset="0"/>
                <a:cs typeface="Tahoma" pitchFamily="34" charset="0"/>
              </a:rPr>
              <a:t> 100 </a:t>
            </a:r>
            <a:r>
              <a:rPr lang="en-US" sz="900">
                <a:solidFill>
                  <a:srgbClr val="231F20"/>
                </a:solidFill>
                <a:latin typeface="Tahoma" pitchFamily="34" charset="0"/>
                <a:cs typeface="Tahoma" pitchFamily="34" charset="0"/>
              </a:rPr>
              <a:t>years</a:t>
            </a:r>
            <a:r>
              <a:rPr lang="ru-RU" sz="900">
                <a:solidFill>
                  <a:srgbClr val="231F20"/>
                </a:solidFill>
                <a:latin typeface="Tahoma" pitchFamily="34" charset="0"/>
                <a:cs typeface="Tahoma" pitchFamily="34" charset="0"/>
              </a:rPr>
              <a:t>. </a:t>
            </a:r>
            <a:r>
              <a:rPr lang="en-US" sz="900">
                <a:solidFill>
                  <a:srgbClr val="231F20"/>
                </a:solidFill>
                <a:latin typeface="Tahoma" pitchFamily="34" charset="0"/>
                <a:cs typeface="Tahoma" pitchFamily="34" charset="0"/>
              </a:rPr>
              <a:t>And when necessary, they can be dismantled and re-used. </a:t>
            </a:r>
            <a:endParaRPr lang="ru-RU" sz="900">
              <a:latin typeface="Tahoma" pitchFamily="34" charset="0"/>
              <a:cs typeface="Tahoma" pitchFamily="34" charset="0"/>
            </a:endParaRPr>
          </a:p>
        </p:txBody>
      </p:sp>
      <p:sp>
        <p:nvSpPr>
          <p:cNvPr id="14348" name="Прямоугольник 18"/>
          <p:cNvSpPr>
            <a:spLocks noChangeArrowheads="1"/>
          </p:cNvSpPr>
          <p:nvPr/>
        </p:nvSpPr>
        <p:spPr bwMode="auto">
          <a:xfrm>
            <a:off x="501650" y="9526588"/>
            <a:ext cx="6608763" cy="854075"/>
          </a:xfrm>
          <a:prstGeom prst="rect">
            <a:avLst/>
          </a:prstGeom>
          <a:noFill/>
          <a:ln w="9525">
            <a:noFill/>
            <a:miter lim="800000"/>
            <a:headEnd/>
            <a:tailEnd/>
          </a:ln>
        </p:spPr>
        <p:txBody>
          <a:bodyPr>
            <a:spAutoFit/>
          </a:bodyPr>
          <a:lstStyle/>
          <a:p>
            <a:pPr algn="r"/>
            <a:r>
              <a:rPr lang="en-US" sz="1000" i="1">
                <a:solidFill>
                  <a:schemeClr val="bg1"/>
                </a:solidFill>
                <a:latin typeface="Calibri" pitchFamily="34" charset="0"/>
              </a:rPr>
              <a:t>STO 05765820 004 2014 “CTC SMGK 130x32.5”</a:t>
            </a:r>
            <a:endParaRPr lang="en-US" sz="1000">
              <a:solidFill>
                <a:schemeClr val="bg1"/>
              </a:solidFill>
              <a:latin typeface="Calibri" pitchFamily="34" charset="0"/>
            </a:endParaRPr>
          </a:p>
          <a:p>
            <a:pPr algn="r"/>
            <a:r>
              <a:rPr lang="en-US" sz="1000" i="1">
                <a:solidFill>
                  <a:schemeClr val="bg1"/>
                </a:solidFill>
                <a:latin typeface="Calibri" pitchFamily="34" charset="0"/>
              </a:rPr>
              <a:t>STO 05765820 003 2014 “CTC SMGK 150x50”</a:t>
            </a:r>
            <a:endParaRPr lang="en-US" sz="1000">
              <a:solidFill>
                <a:schemeClr val="bg1"/>
              </a:solidFill>
              <a:latin typeface="Calibri" pitchFamily="34" charset="0"/>
            </a:endParaRPr>
          </a:p>
          <a:p>
            <a:pPr algn="r"/>
            <a:r>
              <a:rPr lang="en-US" sz="1000" i="1">
                <a:solidFill>
                  <a:schemeClr val="bg1"/>
                </a:solidFill>
                <a:latin typeface="Calibri" pitchFamily="34" charset="0"/>
              </a:rPr>
              <a:t>STO 05765820 001 2014 “CTC SMGK 381x142”</a:t>
            </a:r>
            <a:endParaRPr lang="en-US" sz="1000">
              <a:solidFill>
                <a:schemeClr val="bg1"/>
              </a:solidFill>
              <a:latin typeface="Calibri" pitchFamily="34" charset="0"/>
            </a:endParaRPr>
          </a:p>
          <a:p>
            <a:pPr algn="r"/>
            <a:r>
              <a:rPr lang="en-US" sz="1000">
                <a:solidFill>
                  <a:schemeClr val="bg1"/>
                </a:solidFill>
                <a:latin typeface="Calibri" pitchFamily="34" charset="0"/>
              </a:rPr>
              <a:t>TU 5264 05765820 2012</a:t>
            </a:r>
          </a:p>
          <a:p>
            <a:pPr algn="r"/>
            <a:r>
              <a:rPr lang="en-US" sz="1000">
                <a:solidFill>
                  <a:schemeClr val="bg1"/>
                </a:solidFill>
                <a:latin typeface="Calibri" pitchFamily="34" charset="0"/>
              </a:rPr>
              <a:t>Structural Elements of Corrugated Metal for Engineering Installations  </a:t>
            </a:r>
          </a:p>
        </p:txBody>
      </p:sp>
      <p:sp>
        <p:nvSpPr>
          <p:cNvPr id="14349" name="Прямоугольник 19"/>
          <p:cNvSpPr>
            <a:spLocks noChangeArrowheads="1"/>
          </p:cNvSpPr>
          <p:nvPr/>
        </p:nvSpPr>
        <p:spPr bwMode="auto">
          <a:xfrm>
            <a:off x="849313" y="4914900"/>
            <a:ext cx="3778250" cy="244475"/>
          </a:xfrm>
          <a:prstGeom prst="rect">
            <a:avLst/>
          </a:prstGeom>
          <a:noFill/>
          <a:ln w="9525">
            <a:noFill/>
            <a:miter lim="800000"/>
            <a:headEnd/>
            <a:tailEnd/>
          </a:ln>
        </p:spPr>
        <p:txBody>
          <a:bodyPr>
            <a:spAutoFit/>
          </a:bodyPr>
          <a:lstStyle/>
          <a:p>
            <a:pPr marL="3175">
              <a:spcBef>
                <a:spcPts val="850"/>
              </a:spcBef>
            </a:pPr>
            <a:r>
              <a:rPr lang="en-US" sz="1000">
                <a:solidFill>
                  <a:srgbClr val="0074BC"/>
                </a:solidFill>
                <a:latin typeface="Century Gothic" pitchFamily="34" charset="0"/>
              </a:rPr>
              <a:t>Table for Calculation of CMS with </a:t>
            </a:r>
            <a:r>
              <a:rPr lang="ru-RU" sz="1000">
                <a:solidFill>
                  <a:srgbClr val="0074BC"/>
                </a:solidFill>
                <a:latin typeface="Century Gothic" pitchFamily="34" charset="0"/>
              </a:rPr>
              <a:t>381x142 </a:t>
            </a:r>
            <a:r>
              <a:rPr lang="en-US" sz="1000">
                <a:solidFill>
                  <a:srgbClr val="0074BC"/>
                </a:solidFill>
                <a:latin typeface="Century Gothic" pitchFamily="34" charset="0"/>
              </a:rPr>
              <a:t>mm Goffer</a:t>
            </a:r>
            <a:endParaRPr lang="ru-RU" sz="1000">
              <a:latin typeface="Century Gothic" pitchFamily="34" charset="0"/>
            </a:endParaRPr>
          </a:p>
        </p:txBody>
      </p:sp>
      <p:graphicFrame>
        <p:nvGraphicFramePr>
          <p:cNvPr id="21" name="Таблица 20"/>
          <p:cNvGraphicFramePr>
            <a:graphicFrameLocks noGrp="1"/>
          </p:cNvGraphicFramePr>
          <p:nvPr/>
        </p:nvGraphicFramePr>
        <p:xfrm>
          <a:off x="538163" y="5337175"/>
          <a:ext cx="4124325" cy="3440114"/>
        </p:xfrm>
        <a:graphic>
          <a:graphicData uri="http://schemas.openxmlformats.org/drawingml/2006/table">
            <a:tbl>
              <a:tblPr/>
              <a:tblGrid>
                <a:gridCol w="252412"/>
                <a:gridCol w="565150"/>
                <a:gridCol w="28575"/>
                <a:gridCol w="325438"/>
                <a:gridCol w="327025"/>
                <a:gridCol w="492125"/>
                <a:gridCol w="219075"/>
                <a:gridCol w="273050"/>
                <a:gridCol w="327025"/>
                <a:gridCol w="327025"/>
                <a:gridCol w="327025"/>
                <a:gridCol w="660400"/>
              </a:tblGrid>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meters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Number of Elements, pcs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Sheet Width, mm</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l.m.,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ring,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Rings/meters per tonne of CMS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meters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Number of Elements, pcs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Sheet Width, mm</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l.m.,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Weight per ring, kg</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Tahoma" pitchFamily="34" charset="0"/>
                          <a:cs typeface="Tahoma" pitchFamily="34" charset="0"/>
                        </a:rPr>
                        <a:t>Rings/meters per tonne of CMS</a:t>
                      </a:r>
                      <a:endParaRPr kumimoji="0" lang="ru-RU" sz="500" b="0" i="0" u="none" strike="noStrike" cap="none" normalizeH="0" baseline="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339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387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128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289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341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768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451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516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536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475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686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711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808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945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564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645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353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3">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671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767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889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884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676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993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933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061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298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627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38/0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790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579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939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488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476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031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227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012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43/0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244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37/0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653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32/0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4</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160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063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48/0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207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380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146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453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487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843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591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1</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5/0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2</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829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3</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234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smtClean="0">
                          <a:ln>
                            <a:noFill/>
                          </a:ln>
                          <a:solidFill>
                            <a:schemeClr val="tx1"/>
                          </a:solidFill>
                          <a:effectLst/>
                          <a:latin typeface="Tahoma" pitchFamily="34" charset="0"/>
                          <a:cs typeface="Tahoma" pitchFamily="34" charset="0"/>
                        </a:rPr>
                        <a:t>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3/0</a:t>
                      </a:r>
                      <a:r>
                        <a:rPr kumimoji="0" lang="en-US" sz="500" b="0" i="0" u="none" strike="noStrike" cap="none" normalizeH="0" baseline="0" smtClean="0">
                          <a:ln>
                            <a:noFill/>
                          </a:ln>
                          <a:solidFill>
                            <a:schemeClr val="tx1"/>
                          </a:solidFill>
                          <a:effectLst/>
                          <a:latin typeface="Tahoma" pitchFamily="34" charset="0"/>
                          <a:cs typeface="Tahoma" pitchFamily="34" charset="0"/>
                        </a:rPr>
                        <a:t>.</a:t>
                      </a:r>
                      <a:r>
                        <a:rPr kumimoji="0" lang="ru-RU" sz="500" b="0" i="0" u="none" strike="noStrike" cap="none" normalizeH="0" baseline="0" smtClean="0">
                          <a:ln>
                            <a:noFill/>
                          </a:ln>
                          <a:solidFill>
                            <a:schemeClr val="tx1"/>
                          </a:solidFill>
                          <a:effectLst/>
                          <a:latin typeface="Tahoma" pitchFamily="34" charset="0"/>
                          <a:cs typeface="Tahoma" pitchFamily="34" charset="0"/>
                        </a:rPr>
                        <a:t>35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679" name="Picture 2" descr="G:\КТЦ\ГОФРОКОНСТРУКЦИИ\ФОТО гофра\381\IMG_0361.JPG"/>
          <p:cNvPicPr>
            <a:picLocks noChangeAspect="1" noChangeArrowheads="1"/>
          </p:cNvPicPr>
          <p:nvPr/>
        </p:nvPicPr>
        <p:blipFill>
          <a:blip r:embed="rId4" cstate="print"/>
          <a:srcRect/>
          <a:stretch>
            <a:fillRect/>
          </a:stretch>
        </p:blipFill>
        <p:spPr bwMode="auto">
          <a:xfrm>
            <a:off x="4930775" y="7578725"/>
            <a:ext cx="2089150" cy="1393825"/>
          </a:xfrm>
          <a:prstGeom prst="rect">
            <a:avLst/>
          </a:prstGeom>
          <a:noFill/>
          <a:ln w="9525">
            <a:noFill/>
            <a:miter lim="800000"/>
            <a:headEnd/>
            <a:tailEnd/>
          </a:ln>
        </p:spPr>
      </p:pic>
      <p:pic>
        <p:nvPicPr>
          <p:cNvPr id="14680" name="Picture 3" descr="G:\КТЦ\ГОФРОКОНСТРУКЦИИ\ФОТО гофра\381\IMG_1905.JPG"/>
          <p:cNvPicPr>
            <a:picLocks noChangeAspect="1" noChangeArrowheads="1"/>
          </p:cNvPicPr>
          <p:nvPr/>
        </p:nvPicPr>
        <p:blipFill>
          <a:blip r:embed="rId5" cstate="print"/>
          <a:srcRect/>
          <a:stretch>
            <a:fillRect/>
          </a:stretch>
        </p:blipFill>
        <p:spPr bwMode="auto">
          <a:xfrm>
            <a:off x="4930775" y="6067425"/>
            <a:ext cx="2089150" cy="1393825"/>
          </a:xfrm>
          <a:prstGeom prst="rect">
            <a:avLst/>
          </a:prstGeom>
          <a:noFill/>
          <a:ln w="9525">
            <a:noFill/>
            <a:miter lim="800000"/>
            <a:headEnd/>
            <a:tailEnd/>
          </a:ln>
        </p:spPr>
      </p:pic>
      <p:pic>
        <p:nvPicPr>
          <p:cNvPr id="14681" name="Picture 4" descr="G:\КТЦ\ГОФРОКОНСТРУКЦИИ\ФОТО гофра\381 гофр арка Польша\IMG-20150921-WA0007.jpg"/>
          <p:cNvPicPr>
            <a:picLocks noChangeAspect="1" noChangeArrowheads="1"/>
          </p:cNvPicPr>
          <p:nvPr/>
        </p:nvPicPr>
        <p:blipFill>
          <a:blip r:embed="rId6" cstate="print"/>
          <a:srcRect/>
          <a:stretch>
            <a:fillRect/>
          </a:stretch>
        </p:blipFill>
        <p:spPr bwMode="auto">
          <a:xfrm>
            <a:off x="4930775" y="4554538"/>
            <a:ext cx="2160588" cy="14398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bject 2"/>
          <p:cNvSpPr>
            <a:spLocks/>
          </p:cNvSpPr>
          <p:nvPr/>
        </p:nvSpPr>
        <p:spPr bwMode="auto">
          <a:xfrm>
            <a:off x="7451725" y="9359900"/>
            <a:ext cx="109538" cy="1331913"/>
          </a:xfrm>
          <a:custGeom>
            <a:avLst/>
            <a:gdLst/>
            <a:ahLst/>
            <a:cxnLst>
              <a:cxn ang="0">
                <a:pos x="108000" y="0"/>
              </a:cxn>
              <a:cxn ang="0">
                <a:pos x="0" y="9220"/>
              </a:cxn>
              <a:cxn ang="0">
                <a:pos x="0" y="1332025"/>
              </a:cxn>
              <a:cxn ang="0">
                <a:pos x="108000" y="1332025"/>
              </a:cxn>
              <a:cxn ang="0">
                <a:pos x="108000" y="0"/>
              </a:cxn>
            </a:cxnLst>
            <a:rect l="0" t="0" r="r" b="b"/>
            <a:pathLst>
              <a:path w="108584" h="1332229">
                <a:moveTo>
                  <a:pt x="108000" y="0"/>
                </a:moveTo>
                <a:lnTo>
                  <a:pt x="0" y="9220"/>
                </a:lnTo>
                <a:lnTo>
                  <a:pt x="0" y="1332025"/>
                </a:lnTo>
                <a:lnTo>
                  <a:pt x="108000" y="1332025"/>
                </a:lnTo>
                <a:lnTo>
                  <a:pt x="108000" y="0"/>
                </a:lnTo>
              </a:path>
            </a:pathLst>
          </a:custGeom>
          <a:solidFill>
            <a:srgbClr val="E6E7E8"/>
          </a:solidFill>
          <a:ln w="9525">
            <a:noFill/>
            <a:round/>
            <a:headEnd/>
            <a:tailEnd/>
          </a:ln>
        </p:spPr>
        <p:txBody>
          <a:bodyPr lIns="0" tIns="0" rIns="0" bIns="0"/>
          <a:lstStyle/>
          <a:p>
            <a:endParaRPr lang="ru-RU"/>
          </a:p>
        </p:txBody>
      </p:sp>
      <p:sp>
        <p:nvSpPr>
          <p:cNvPr id="16386" name="object 3"/>
          <p:cNvSpPr>
            <a:spLocks/>
          </p:cNvSpPr>
          <p:nvPr/>
        </p:nvSpPr>
        <p:spPr bwMode="auto">
          <a:xfrm>
            <a:off x="7456488" y="9948863"/>
            <a:ext cx="103187" cy="742950"/>
          </a:xfrm>
          <a:custGeom>
            <a:avLst/>
            <a:gdLst/>
            <a:ahLst/>
            <a:cxnLst>
              <a:cxn ang="0">
                <a:pos x="103098" y="0"/>
              </a:cxn>
              <a:cxn ang="0">
                <a:pos x="0" y="14173"/>
              </a:cxn>
              <a:cxn ang="0">
                <a:pos x="1739" y="743915"/>
              </a:cxn>
              <a:cxn ang="0">
                <a:pos x="103098" y="743915"/>
              </a:cxn>
              <a:cxn ang="0">
                <a:pos x="103098" y="0"/>
              </a:cxn>
            </a:cxnLst>
            <a:rect l="0" t="0" r="r" b="b"/>
            <a:pathLst>
              <a:path w="103504" h="744220">
                <a:moveTo>
                  <a:pt x="103098" y="0"/>
                </a:moveTo>
                <a:lnTo>
                  <a:pt x="0" y="14173"/>
                </a:lnTo>
                <a:lnTo>
                  <a:pt x="1739" y="743915"/>
                </a:lnTo>
                <a:lnTo>
                  <a:pt x="103098" y="743915"/>
                </a:lnTo>
                <a:lnTo>
                  <a:pt x="103098" y="0"/>
                </a:lnTo>
                <a:close/>
              </a:path>
            </a:pathLst>
          </a:custGeom>
          <a:solidFill>
            <a:srgbClr val="0074BC"/>
          </a:solidFill>
          <a:ln w="9525">
            <a:noFill/>
            <a:round/>
            <a:headEnd/>
            <a:tailEnd/>
          </a:ln>
        </p:spPr>
        <p:txBody>
          <a:bodyPr lIns="0" tIns="0" rIns="0" bIns="0"/>
          <a:lstStyle/>
          <a:p>
            <a:endParaRPr lang="ru-RU"/>
          </a:p>
        </p:txBody>
      </p:sp>
      <p:sp>
        <p:nvSpPr>
          <p:cNvPr id="16387" name="object 4"/>
          <p:cNvSpPr>
            <a:spLocks/>
          </p:cNvSpPr>
          <p:nvPr/>
        </p:nvSpPr>
        <p:spPr bwMode="auto">
          <a:xfrm>
            <a:off x="7458075" y="9961563"/>
            <a:ext cx="0" cy="730250"/>
          </a:xfrm>
          <a:custGeom>
            <a:avLst/>
            <a:gdLst/>
            <a:ahLst/>
            <a:cxnLst>
              <a:cxn ang="0">
                <a:pos x="0" y="0"/>
              </a:cxn>
              <a:cxn ang="0">
                <a:pos x="0" y="729750"/>
              </a:cxn>
            </a:cxnLst>
            <a:rect l="0" t="0" r="r" b="b"/>
            <a:pathLst>
              <a:path h="730250">
                <a:moveTo>
                  <a:pt x="0" y="0"/>
                </a:moveTo>
                <a:lnTo>
                  <a:pt x="0" y="729750"/>
                </a:lnTo>
              </a:path>
            </a:pathLst>
          </a:custGeom>
          <a:noFill/>
          <a:ln w="9778">
            <a:solidFill>
              <a:srgbClr val="0074BC"/>
            </a:solidFill>
            <a:round/>
            <a:headEnd/>
            <a:tailEnd/>
          </a:ln>
        </p:spPr>
        <p:txBody>
          <a:bodyPr lIns="0" tIns="0" rIns="0" bIns="0"/>
          <a:lstStyle/>
          <a:p>
            <a:endParaRPr lang="ru-RU"/>
          </a:p>
        </p:txBody>
      </p:sp>
      <p:sp>
        <p:nvSpPr>
          <p:cNvPr id="16388" name="object 5"/>
          <p:cNvSpPr>
            <a:spLocks/>
          </p:cNvSpPr>
          <p:nvPr/>
        </p:nvSpPr>
        <p:spPr bwMode="auto">
          <a:xfrm>
            <a:off x="7456488" y="9948863"/>
            <a:ext cx="103187" cy="14287"/>
          </a:xfrm>
          <a:custGeom>
            <a:avLst/>
            <a:gdLst/>
            <a:ahLst/>
            <a:cxnLst>
              <a:cxn ang="0">
                <a:pos x="103106" y="0"/>
              </a:cxn>
              <a:cxn ang="0">
                <a:pos x="0" y="14168"/>
              </a:cxn>
            </a:cxnLst>
            <a:rect l="0" t="0" r="r" b="b"/>
            <a:pathLst>
              <a:path w="103504" h="14604">
                <a:moveTo>
                  <a:pt x="103106" y="0"/>
                </a:moveTo>
                <a:lnTo>
                  <a:pt x="0" y="14168"/>
                </a:lnTo>
              </a:path>
            </a:pathLst>
          </a:custGeom>
          <a:noFill/>
          <a:ln w="9779">
            <a:solidFill>
              <a:srgbClr val="0074BC"/>
            </a:solidFill>
            <a:round/>
            <a:headEnd/>
            <a:tailEnd/>
          </a:ln>
        </p:spPr>
        <p:txBody>
          <a:bodyPr lIns="0" tIns="0" rIns="0" bIns="0"/>
          <a:lstStyle/>
          <a:p>
            <a:endParaRPr lang="ru-RU"/>
          </a:p>
        </p:txBody>
      </p:sp>
      <p:sp>
        <p:nvSpPr>
          <p:cNvPr id="16389" name="object 6"/>
          <p:cNvSpPr>
            <a:spLocks noChangeArrowheads="1"/>
          </p:cNvSpPr>
          <p:nvPr/>
        </p:nvSpPr>
        <p:spPr bwMode="auto">
          <a:xfrm>
            <a:off x="469900" y="0"/>
            <a:ext cx="873125" cy="1649413"/>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6390" name="object 7"/>
          <p:cNvSpPr>
            <a:spLocks/>
          </p:cNvSpPr>
          <p:nvPr/>
        </p:nvSpPr>
        <p:spPr bwMode="auto">
          <a:xfrm>
            <a:off x="7451725" y="9359900"/>
            <a:ext cx="109538" cy="1331913"/>
          </a:xfrm>
          <a:custGeom>
            <a:avLst/>
            <a:gdLst/>
            <a:ahLst/>
            <a:cxnLst>
              <a:cxn ang="0">
                <a:pos x="108000" y="0"/>
              </a:cxn>
              <a:cxn ang="0">
                <a:pos x="0" y="9220"/>
              </a:cxn>
              <a:cxn ang="0">
                <a:pos x="0" y="1332025"/>
              </a:cxn>
              <a:cxn ang="0">
                <a:pos x="108000" y="1332025"/>
              </a:cxn>
              <a:cxn ang="0">
                <a:pos x="108000" y="0"/>
              </a:cxn>
            </a:cxnLst>
            <a:rect l="0" t="0" r="r" b="b"/>
            <a:pathLst>
              <a:path w="108584" h="1332229">
                <a:moveTo>
                  <a:pt x="108000" y="0"/>
                </a:moveTo>
                <a:lnTo>
                  <a:pt x="0" y="9220"/>
                </a:lnTo>
                <a:lnTo>
                  <a:pt x="0" y="1332025"/>
                </a:lnTo>
                <a:lnTo>
                  <a:pt x="108000" y="1332025"/>
                </a:lnTo>
                <a:lnTo>
                  <a:pt x="108000" y="0"/>
                </a:lnTo>
              </a:path>
            </a:pathLst>
          </a:custGeom>
          <a:solidFill>
            <a:srgbClr val="E6E7E8"/>
          </a:solidFill>
          <a:ln w="9525">
            <a:noFill/>
            <a:round/>
            <a:headEnd/>
            <a:tailEnd/>
          </a:ln>
        </p:spPr>
        <p:txBody>
          <a:bodyPr lIns="0" tIns="0" rIns="0" bIns="0"/>
          <a:lstStyle/>
          <a:p>
            <a:endParaRPr lang="ru-RU"/>
          </a:p>
        </p:txBody>
      </p:sp>
      <p:sp>
        <p:nvSpPr>
          <p:cNvPr id="16391" name="object 8"/>
          <p:cNvSpPr>
            <a:spLocks/>
          </p:cNvSpPr>
          <p:nvPr/>
        </p:nvSpPr>
        <p:spPr bwMode="auto">
          <a:xfrm>
            <a:off x="7456488" y="9948863"/>
            <a:ext cx="103187" cy="742950"/>
          </a:xfrm>
          <a:custGeom>
            <a:avLst/>
            <a:gdLst/>
            <a:ahLst/>
            <a:cxnLst>
              <a:cxn ang="0">
                <a:pos x="103098" y="0"/>
              </a:cxn>
              <a:cxn ang="0">
                <a:pos x="0" y="14173"/>
              </a:cxn>
              <a:cxn ang="0">
                <a:pos x="1739" y="743915"/>
              </a:cxn>
              <a:cxn ang="0">
                <a:pos x="103098" y="743915"/>
              </a:cxn>
              <a:cxn ang="0">
                <a:pos x="103098" y="0"/>
              </a:cxn>
            </a:cxnLst>
            <a:rect l="0" t="0" r="r" b="b"/>
            <a:pathLst>
              <a:path w="103504" h="744220">
                <a:moveTo>
                  <a:pt x="103098" y="0"/>
                </a:moveTo>
                <a:lnTo>
                  <a:pt x="0" y="14173"/>
                </a:lnTo>
                <a:lnTo>
                  <a:pt x="1739" y="743915"/>
                </a:lnTo>
                <a:lnTo>
                  <a:pt x="103098" y="743915"/>
                </a:lnTo>
                <a:lnTo>
                  <a:pt x="103098" y="0"/>
                </a:lnTo>
                <a:close/>
              </a:path>
            </a:pathLst>
          </a:custGeom>
          <a:solidFill>
            <a:srgbClr val="0074BC"/>
          </a:solidFill>
          <a:ln w="9525">
            <a:noFill/>
            <a:round/>
            <a:headEnd/>
            <a:tailEnd/>
          </a:ln>
        </p:spPr>
        <p:txBody>
          <a:bodyPr lIns="0" tIns="0" rIns="0" bIns="0"/>
          <a:lstStyle/>
          <a:p>
            <a:endParaRPr lang="ru-RU"/>
          </a:p>
        </p:txBody>
      </p:sp>
      <p:sp>
        <p:nvSpPr>
          <p:cNvPr id="16392" name="object 9"/>
          <p:cNvSpPr>
            <a:spLocks/>
          </p:cNvSpPr>
          <p:nvPr/>
        </p:nvSpPr>
        <p:spPr bwMode="auto">
          <a:xfrm>
            <a:off x="7456488" y="9948863"/>
            <a:ext cx="103187" cy="14287"/>
          </a:xfrm>
          <a:custGeom>
            <a:avLst/>
            <a:gdLst/>
            <a:ahLst/>
            <a:cxnLst>
              <a:cxn ang="0">
                <a:pos x="103106" y="0"/>
              </a:cxn>
              <a:cxn ang="0">
                <a:pos x="0" y="14168"/>
              </a:cxn>
            </a:cxnLst>
            <a:rect l="0" t="0" r="r" b="b"/>
            <a:pathLst>
              <a:path w="103504" h="14604">
                <a:moveTo>
                  <a:pt x="103106" y="0"/>
                </a:moveTo>
                <a:lnTo>
                  <a:pt x="0" y="14168"/>
                </a:lnTo>
              </a:path>
            </a:pathLst>
          </a:custGeom>
          <a:noFill/>
          <a:ln w="9779">
            <a:solidFill>
              <a:srgbClr val="0074BC"/>
            </a:solidFill>
            <a:round/>
            <a:headEnd/>
            <a:tailEnd/>
          </a:ln>
        </p:spPr>
        <p:txBody>
          <a:bodyPr lIns="0" tIns="0" rIns="0" bIns="0"/>
          <a:lstStyle/>
          <a:p>
            <a:endParaRPr lang="ru-RU"/>
          </a:p>
        </p:txBody>
      </p:sp>
      <p:sp>
        <p:nvSpPr>
          <p:cNvPr id="16393" name="object 10"/>
          <p:cNvSpPr>
            <a:spLocks/>
          </p:cNvSpPr>
          <p:nvPr/>
        </p:nvSpPr>
        <p:spPr bwMode="auto">
          <a:xfrm>
            <a:off x="0" y="9009063"/>
            <a:ext cx="7559675" cy="1682750"/>
          </a:xfrm>
          <a:custGeom>
            <a:avLst/>
            <a:gdLst/>
            <a:ahLst/>
            <a:cxnLst>
              <a:cxn ang="0">
                <a:pos x="3443579" y="0"/>
              </a:cxn>
              <a:cxn ang="0">
                <a:pos x="0" y="0"/>
              </a:cxn>
              <a:cxn ang="0">
                <a:pos x="0" y="1683003"/>
              </a:cxn>
              <a:cxn ang="0">
                <a:pos x="7559992" y="1683003"/>
              </a:cxn>
              <a:cxn ang="0">
                <a:pos x="7559992" y="351193"/>
              </a:cxn>
              <a:cxn ang="0">
                <a:pos x="3443579" y="0"/>
              </a:cxn>
            </a:cxnLst>
            <a:rect l="0" t="0" r="r" b="b"/>
            <a:pathLst>
              <a:path w="7560309" h="1683384">
                <a:moveTo>
                  <a:pt x="3443579" y="0"/>
                </a:moveTo>
                <a:lnTo>
                  <a:pt x="0" y="0"/>
                </a:lnTo>
                <a:lnTo>
                  <a:pt x="0" y="1683003"/>
                </a:lnTo>
                <a:lnTo>
                  <a:pt x="7559992" y="1683003"/>
                </a:lnTo>
                <a:lnTo>
                  <a:pt x="7559992" y="351193"/>
                </a:lnTo>
                <a:lnTo>
                  <a:pt x="3443579" y="0"/>
                </a:lnTo>
                <a:close/>
              </a:path>
            </a:pathLst>
          </a:custGeom>
          <a:solidFill>
            <a:srgbClr val="E6E7E8"/>
          </a:solidFill>
          <a:ln w="9525">
            <a:noFill/>
            <a:round/>
            <a:headEnd/>
            <a:tailEnd/>
          </a:ln>
        </p:spPr>
        <p:txBody>
          <a:bodyPr lIns="0" tIns="0" rIns="0" bIns="0"/>
          <a:lstStyle/>
          <a:p>
            <a:endParaRPr lang="ru-RU"/>
          </a:p>
        </p:txBody>
      </p:sp>
      <p:sp>
        <p:nvSpPr>
          <p:cNvPr id="16394" name="object 11"/>
          <p:cNvSpPr>
            <a:spLocks/>
          </p:cNvSpPr>
          <p:nvPr/>
        </p:nvSpPr>
        <p:spPr bwMode="auto">
          <a:xfrm>
            <a:off x="0" y="9174163"/>
            <a:ext cx="7559675" cy="1519237"/>
          </a:xfrm>
          <a:custGeom>
            <a:avLst/>
            <a:gdLst/>
            <a:ahLst/>
            <a:cxnLst>
              <a:cxn ang="0">
                <a:pos x="0" y="0"/>
              </a:cxn>
              <a:cxn ang="0">
                <a:pos x="0" y="1518704"/>
              </a:cxn>
              <a:cxn ang="0">
                <a:pos x="7559992" y="1518704"/>
              </a:cxn>
              <a:cxn ang="0">
                <a:pos x="7559992" y="768553"/>
              </a:cxn>
              <a:cxn ang="0">
                <a:pos x="2698000" y="106362"/>
              </a:cxn>
              <a:cxn ang="0">
                <a:pos x="0" y="0"/>
              </a:cxn>
            </a:cxnLst>
            <a:rect l="0" t="0" r="r" b="b"/>
            <a:pathLst>
              <a:path w="7560309" h="1518920">
                <a:moveTo>
                  <a:pt x="0" y="0"/>
                </a:moveTo>
                <a:lnTo>
                  <a:pt x="0" y="1518704"/>
                </a:lnTo>
                <a:lnTo>
                  <a:pt x="7559992" y="1518704"/>
                </a:lnTo>
                <a:lnTo>
                  <a:pt x="7559992" y="768553"/>
                </a:lnTo>
                <a:lnTo>
                  <a:pt x="2698000" y="106362"/>
                </a:lnTo>
                <a:lnTo>
                  <a:pt x="0" y="0"/>
                </a:lnTo>
                <a:close/>
              </a:path>
            </a:pathLst>
          </a:custGeom>
          <a:solidFill>
            <a:srgbClr val="0074BC"/>
          </a:solidFill>
          <a:ln w="9525">
            <a:noFill/>
            <a:round/>
            <a:headEnd/>
            <a:tailEnd/>
          </a:ln>
        </p:spPr>
        <p:txBody>
          <a:bodyPr lIns="0" tIns="0" rIns="0" bIns="0"/>
          <a:lstStyle/>
          <a:p>
            <a:endParaRPr lang="ru-RU"/>
          </a:p>
        </p:txBody>
      </p:sp>
      <p:sp>
        <p:nvSpPr>
          <p:cNvPr id="16395" name="object 12"/>
          <p:cNvSpPr>
            <a:spLocks noChangeArrowheads="1"/>
          </p:cNvSpPr>
          <p:nvPr/>
        </p:nvSpPr>
        <p:spPr bwMode="auto">
          <a:xfrm>
            <a:off x="2124075" y="4649788"/>
            <a:ext cx="735013" cy="595312"/>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6396" name="object 13"/>
          <p:cNvSpPr>
            <a:spLocks noChangeArrowheads="1"/>
          </p:cNvSpPr>
          <p:nvPr/>
        </p:nvSpPr>
        <p:spPr bwMode="auto">
          <a:xfrm>
            <a:off x="1863725" y="5551488"/>
            <a:ext cx="1206500" cy="714375"/>
          </a:xfrm>
          <a:prstGeom prst="rect">
            <a:avLst/>
          </a:prstGeom>
          <a:blipFill dpi="0" rotWithShape="1">
            <a:blip r:embed="rId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 name="object 14"/>
          <p:cNvSpPr txBox="1"/>
          <p:nvPr/>
        </p:nvSpPr>
        <p:spPr>
          <a:xfrm>
            <a:off x="1525588" y="1379538"/>
            <a:ext cx="5508625" cy="819150"/>
          </a:xfrm>
          <a:prstGeom prst="rect">
            <a:avLst/>
          </a:prstGeom>
        </p:spPr>
        <p:txBody>
          <a:bodyPr lIns="0" tIns="0" rIns="0" bIns="0">
            <a:spAutoFit/>
          </a:bodyPr>
          <a:lstStyle/>
          <a:p>
            <a:pPr marL="12700" algn="just"/>
            <a:r>
              <a:rPr lang="en-US" sz="900" b="1">
                <a:latin typeface="Tahoma" pitchFamily="34" charset="0"/>
                <a:cs typeface="Tahoma" pitchFamily="34" charset="0"/>
              </a:rPr>
              <a:t>SIMPLICITY AND</a:t>
            </a:r>
            <a:r>
              <a:rPr lang="en-US" sz="900" b="1">
                <a:solidFill>
                  <a:srgbClr val="231F20"/>
                </a:solidFill>
                <a:latin typeface="Tahoma" pitchFamily="34" charset="0"/>
                <a:cs typeface="Tahoma" pitchFamily="34" charset="0"/>
              </a:rPr>
              <a:t> </a:t>
            </a:r>
            <a:r>
              <a:rPr lang="en-US" sz="900" b="1">
                <a:latin typeface="Tahoma" pitchFamily="34" charset="0"/>
                <a:cs typeface="Tahoma" pitchFamily="34" charset="0"/>
              </a:rPr>
              <a:t>EFFICINCY</a:t>
            </a:r>
          </a:p>
          <a:p>
            <a:pPr marL="12700" algn="just"/>
            <a:r>
              <a:rPr lang="en-US" sz="900">
                <a:solidFill>
                  <a:srgbClr val="231F20"/>
                </a:solidFill>
                <a:latin typeface="Tahoma" pitchFamily="34" charset="0"/>
                <a:cs typeface="Tahoma" pitchFamily="34" charset="0"/>
              </a:rPr>
              <a:t>Simple </a:t>
            </a:r>
            <a:r>
              <a:rPr lang="en-US" sz="900">
                <a:latin typeface="Tahoma" pitchFamily="34" charset="0"/>
                <a:cs typeface="Tahoma" pitchFamily="34" charset="0"/>
              </a:rPr>
              <a:t>technology </a:t>
            </a:r>
            <a:r>
              <a:rPr lang="en-US" sz="900">
                <a:solidFill>
                  <a:srgbClr val="231F20"/>
                </a:solidFill>
                <a:latin typeface="Tahoma" pitchFamily="34" charset="0"/>
                <a:cs typeface="Tahoma" pitchFamily="34" charset="0"/>
              </a:rPr>
              <a:t>of CMS </a:t>
            </a:r>
            <a:r>
              <a:rPr lang="en-US" sz="900">
                <a:latin typeface="Tahoma" pitchFamily="34" charset="0"/>
                <a:cs typeface="Tahoma" pitchFamily="34" charset="0"/>
              </a:rPr>
              <a:t>assembly </a:t>
            </a:r>
            <a:r>
              <a:rPr lang="en-US" sz="900">
                <a:solidFill>
                  <a:srgbClr val="231F20"/>
                </a:solidFill>
                <a:latin typeface="Tahoma" pitchFamily="34" charset="0"/>
                <a:cs typeface="Tahoma" pitchFamily="34" charset="0"/>
              </a:rPr>
              <a:t>is critical for reconstruction and repair of bridges. The existing small bridges as a rule have </a:t>
            </a:r>
            <a:r>
              <a:rPr lang="ru-RU" sz="900">
                <a:solidFill>
                  <a:srgbClr val="231F20"/>
                </a:solidFill>
                <a:latin typeface="Tahoma" pitchFamily="34" charset="0"/>
                <a:cs typeface="Tahoma" pitchFamily="34" charset="0"/>
              </a:rPr>
              <a:t>12 – 18 </a:t>
            </a:r>
            <a:r>
              <a:rPr lang="en-US" sz="900">
                <a:solidFill>
                  <a:srgbClr val="231F20"/>
                </a:solidFill>
                <a:latin typeface="Tahoma" pitchFamily="34" charset="0"/>
                <a:cs typeface="Tahoma" pitchFamily="34" charset="0"/>
              </a:rPr>
              <a:t>m spans and can be replaced or restored using </a:t>
            </a:r>
            <a:r>
              <a:rPr lang="en-US" sz="900">
                <a:latin typeface="Tahoma" pitchFamily="34" charset="0"/>
                <a:cs typeface="Tahoma" pitchFamily="34" charset="0"/>
              </a:rPr>
              <a:t>corrugated metal structures – conventional corrugated pipe or arch or any corrugated metal structure of a different modification. </a:t>
            </a:r>
          </a:p>
          <a:p>
            <a:pPr marL="12700"/>
            <a:r>
              <a:rPr lang="en-US" sz="900">
                <a:solidFill>
                  <a:srgbClr val="231F20"/>
                </a:solidFill>
                <a:latin typeface="Tahoma" pitchFamily="34" charset="0"/>
                <a:cs typeface="Tahoma" pitchFamily="34" charset="0"/>
              </a:rPr>
              <a:t>At </a:t>
            </a:r>
            <a:r>
              <a:rPr lang="en-US" sz="900">
                <a:latin typeface="Tahoma" pitchFamily="34" charset="0"/>
                <a:cs typeface="Tahoma" pitchFamily="34" charset="0"/>
              </a:rPr>
              <a:t>Metallokonstruktsiya </a:t>
            </a:r>
            <a:r>
              <a:rPr lang="en-US" sz="900">
                <a:solidFill>
                  <a:srgbClr val="231F20"/>
                </a:solidFill>
                <a:latin typeface="Tahoma" pitchFamily="34" charset="0"/>
                <a:cs typeface="Tahoma" pitchFamily="34" charset="0"/>
              </a:rPr>
              <a:t>plant </a:t>
            </a:r>
            <a:r>
              <a:rPr lang="en-US" sz="900">
                <a:latin typeface="Tahoma" pitchFamily="34" charset="0"/>
                <a:cs typeface="Tahoma" pitchFamily="34" charset="0"/>
              </a:rPr>
              <a:t>corrugated metal structures (CMS) are manufactured  at three production lines equipped with state-of-the-art equipment of foreign origin. </a:t>
            </a:r>
          </a:p>
        </p:txBody>
      </p:sp>
      <p:sp>
        <p:nvSpPr>
          <p:cNvPr id="16398" name="object 16"/>
          <p:cNvSpPr txBox="1">
            <a:spLocks noChangeArrowheads="1"/>
          </p:cNvSpPr>
          <p:nvPr/>
        </p:nvSpPr>
        <p:spPr bwMode="auto">
          <a:xfrm>
            <a:off x="992188" y="4132263"/>
            <a:ext cx="5540375" cy="307975"/>
          </a:xfrm>
          <a:prstGeom prst="rect">
            <a:avLst/>
          </a:prstGeom>
          <a:noFill/>
          <a:ln w="9525">
            <a:noFill/>
            <a:miter lim="800000"/>
            <a:headEnd/>
            <a:tailEnd/>
          </a:ln>
        </p:spPr>
        <p:txBody>
          <a:bodyPr lIns="0" tIns="0" rIns="0" bIns="0">
            <a:spAutoFit/>
          </a:bodyPr>
          <a:lstStyle/>
          <a:p>
            <a:pPr marL="12700" algn="ctr"/>
            <a:r>
              <a:rPr lang="en-US" sz="1000" b="1">
                <a:solidFill>
                  <a:srgbClr val="0070C0"/>
                </a:solidFill>
                <a:latin typeface="Tahoma" pitchFamily="34" charset="0"/>
                <a:cs typeface="Tahoma" pitchFamily="34" charset="0"/>
              </a:rPr>
              <a:t>Classification of Engineering Installations Made of Prefabricated Corrugated Metal Structures </a:t>
            </a:r>
            <a:r>
              <a:rPr lang="ru-RU" sz="1000" b="1">
                <a:solidFill>
                  <a:srgbClr val="0070C0"/>
                </a:solidFill>
                <a:latin typeface="Tahoma" pitchFamily="34" charset="0"/>
                <a:cs typeface="Tahoma" pitchFamily="34" charset="0"/>
              </a:rPr>
              <a:t>(</a:t>
            </a:r>
            <a:r>
              <a:rPr lang="en-US" sz="1000" b="1">
                <a:solidFill>
                  <a:srgbClr val="0070C0"/>
                </a:solidFill>
                <a:latin typeface="Tahoma" pitchFamily="34" charset="0"/>
                <a:cs typeface="Tahoma" pitchFamily="34" charset="0"/>
              </a:rPr>
              <a:t>Some Types Only)</a:t>
            </a:r>
            <a:r>
              <a:rPr lang="ru-RU" sz="1000" b="1">
                <a:solidFill>
                  <a:srgbClr val="0070C0"/>
                </a:solidFill>
                <a:latin typeface="Tahoma" pitchFamily="34" charset="0"/>
                <a:cs typeface="Tahoma" pitchFamily="34" charset="0"/>
              </a:rPr>
              <a:t>:</a:t>
            </a:r>
            <a:endParaRPr lang="ru-RU" sz="1000">
              <a:solidFill>
                <a:srgbClr val="0070C0"/>
              </a:solidFill>
              <a:latin typeface="Tahoma" pitchFamily="34" charset="0"/>
              <a:cs typeface="Tahoma" pitchFamily="34" charset="0"/>
            </a:endParaRPr>
          </a:p>
        </p:txBody>
      </p:sp>
      <p:sp>
        <p:nvSpPr>
          <p:cNvPr id="16399" name="object 18"/>
          <p:cNvSpPr>
            <a:spLocks noChangeArrowheads="1"/>
          </p:cNvSpPr>
          <p:nvPr/>
        </p:nvSpPr>
        <p:spPr bwMode="auto">
          <a:xfrm>
            <a:off x="1917700" y="6461125"/>
            <a:ext cx="1204913" cy="714375"/>
          </a:xfrm>
          <a:prstGeom prst="rect">
            <a:avLst/>
          </a:prstGeom>
          <a:blipFill dpi="0" rotWithShape="1">
            <a:blip r:embed="rId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6400" name="object 19"/>
          <p:cNvSpPr>
            <a:spLocks noChangeArrowheads="1"/>
          </p:cNvSpPr>
          <p:nvPr/>
        </p:nvSpPr>
        <p:spPr bwMode="auto">
          <a:xfrm>
            <a:off x="1917700" y="7423150"/>
            <a:ext cx="1204913" cy="595313"/>
          </a:xfrm>
          <a:prstGeom prst="rect">
            <a:avLst/>
          </a:prstGeom>
          <a:blipFill dpi="0" rotWithShape="1">
            <a:blip r:embed="rId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6401" name="object 20"/>
          <p:cNvSpPr>
            <a:spLocks noChangeArrowheads="1"/>
          </p:cNvSpPr>
          <p:nvPr/>
        </p:nvSpPr>
        <p:spPr bwMode="auto">
          <a:xfrm>
            <a:off x="1887538" y="8151813"/>
            <a:ext cx="1206500" cy="619125"/>
          </a:xfrm>
          <a:prstGeom prst="rect">
            <a:avLst/>
          </a:prstGeom>
          <a:blipFill dpi="0" rotWithShape="1">
            <a:blip r:embed="rId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6402" name="object 21"/>
          <p:cNvSpPr>
            <a:spLocks noChangeArrowheads="1"/>
          </p:cNvSpPr>
          <p:nvPr/>
        </p:nvSpPr>
        <p:spPr bwMode="auto">
          <a:xfrm>
            <a:off x="465138" y="2466975"/>
            <a:ext cx="2143125" cy="1511300"/>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6403" name="object 14"/>
          <p:cNvSpPr txBox="1">
            <a:spLocks noChangeArrowheads="1"/>
          </p:cNvSpPr>
          <p:nvPr/>
        </p:nvSpPr>
        <p:spPr bwMode="auto">
          <a:xfrm>
            <a:off x="600075" y="9544050"/>
            <a:ext cx="6851650" cy="762000"/>
          </a:xfrm>
          <a:prstGeom prst="rect">
            <a:avLst/>
          </a:prstGeom>
          <a:noFill/>
          <a:ln w="9525">
            <a:noFill/>
            <a:miter lim="800000"/>
            <a:headEnd/>
            <a:tailEnd/>
          </a:ln>
        </p:spPr>
        <p:txBody>
          <a:bodyPr lIns="0" tIns="0" rIns="0" bIns="0">
            <a:spAutoFit/>
          </a:bodyPr>
          <a:lstStyle/>
          <a:p>
            <a:r>
              <a:rPr lang="en-US" sz="1000">
                <a:solidFill>
                  <a:schemeClr val="bg1"/>
                </a:solidFill>
                <a:latin typeface="Calibri" pitchFamily="34" charset="0"/>
              </a:rPr>
              <a:t>STO 05765820 004 2014 “CTC SMGK 130x32.5”</a:t>
            </a:r>
          </a:p>
          <a:p>
            <a:r>
              <a:rPr lang="en-US" sz="1000">
                <a:solidFill>
                  <a:schemeClr val="bg1"/>
                </a:solidFill>
                <a:latin typeface="Calibri" pitchFamily="34" charset="0"/>
              </a:rPr>
              <a:t>STO 05765820 003 2014 “CTC SMGK 150x50”</a:t>
            </a:r>
          </a:p>
          <a:p>
            <a:r>
              <a:rPr lang="en-US" sz="1000">
                <a:solidFill>
                  <a:schemeClr val="bg1"/>
                </a:solidFill>
                <a:latin typeface="Calibri" pitchFamily="34" charset="0"/>
              </a:rPr>
              <a:t>STO 05765820 001 2014 “CTC SMGK 381x142”</a:t>
            </a:r>
          </a:p>
          <a:p>
            <a:r>
              <a:rPr lang="en-US" sz="1000">
                <a:solidFill>
                  <a:schemeClr val="bg1"/>
                </a:solidFill>
                <a:latin typeface="Calibri" pitchFamily="34" charset="0"/>
              </a:rPr>
              <a:t>TU 5264 05765820 2012</a:t>
            </a:r>
          </a:p>
          <a:p>
            <a:r>
              <a:rPr lang="en-US" sz="1000">
                <a:solidFill>
                  <a:schemeClr val="bg1"/>
                </a:solidFill>
                <a:latin typeface="Calibri" pitchFamily="34" charset="0"/>
              </a:rPr>
              <a:t>Structural Elements of Corrugated Metal for Engineering Installations</a:t>
            </a:r>
          </a:p>
        </p:txBody>
      </p:sp>
      <p:sp>
        <p:nvSpPr>
          <p:cNvPr id="27" name="object 15"/>
          <p:cNvSpPr txBox="1"/>
          <p:nvPr/>
        </p:nvSpPr>
        <p:spPr>
          <a:xfrm>
            <a:off x="1573213" y="377825"/>
            <a:ext cx="5176837" cy="854075"/>
          </a:xfrm>
          <a:prstGeom prst="rect">
            <a:avLst/>
          </a:prstGeom>
        </p:spPr>
        <p:txBody>
          <a:bodyPr lIns="0" tIns="0" rIns="0" bIns="0">
            <a:spAutoFit/>
          </a:bodyPr>
          <a:lstStyle/>
          <a:p>
            <a:r>
              <a:rPr lang="ru-RU" sz="2800" b="1">
                <a:solidFill>
                  <a:srgbClr val="1B69AF"/>
                </a:solidFill>
                <a:latin typeface="Calibri" pitchFamily="34" charset="0"/>
              </a:rPr>
              <a:t>Corrugated Metal Structures </a:t>
            </a:r>
            <a:r>
              <a:rPr lang="en-US" sz="2800" b="1">
                <a:solidFill>
                  <a:srgbClr val="1B69AF"/>
                </a:solidFill>
                <a:latin typeface="Calibri" pitchFamily="34" charset="0"/>
              </a:rPr>
              <a:t>(CMS)</a:t>
            </a:r>
            <a:endParaRPr lang="en-US" sz="2800">
              <a:solidFill>
                <a:srgbClr val="1B69AF"/>
              </a:solidFill>
              <a:latin typeface="Calibri" pitchFamily="34" charset="0"/>
            </a:endParaRPr>
          </a:p>
        </p:txBody>
      </p:sp>
      <p:graphicFrame>
        <p:nvGraphicFramePr>
          <p:cNvPr id="29" name="Таблица 28"/>
          <p:cNvGraphicFramePr>
            <a:graphicFrameLocks noGrp="1"/>
          </p:cNvGraphicFramePr>
          <p:nvPr/>
        </p:nvGraphicFramePr>
        <p:xfrm>
          <a:off x="635000" y="4560888"/>
          <a:ext cx="6400800" cy="4419601"/>
        </p:xfrm>
        <a:graphic>
          <a:graphicData uri="http://schemas.openxmlformats.org/drawingml/2006/table">
            <a:tbl>
              <a:tblPr firstRow="1" bandRow="1">
                <a:tableStyleId>{2D5ABB26-0587-4C30-8999-92F81FD0307C}</a:tableStyleId>
              </a:tblPr>
              <a:tblGrid>
                <a:gridCol w="1247074"/>
                <a:gridCol w="1361602"/>
                <a:gridCol w="1756084"/>
                <a:gridCol w="2036040"/>
              </a:tblGrid>
              <a:tr h="793594">
                <a:tc>
                  <a:txBody>
                    <a:bodyPr/>
                    <a:lstStyle/>
                    <a:p>
                      <a:pPr marL="36000">
                        <a:lnSpc>
                          <a:spcPct val="115000"/>
                        </a:lnSpc>
                        <a:spcAft>
                          <a:spcPts val="1000"/>
                        </a:spcAft>
                      </a:pPr>
                      <a:r>
                        <a:rPr lang="en-US" sz="1000" b="1" dirty="0" smtClean="0">
                          <a:solidFill>
                            <a:srgbClr val="0070C0"/>
                          </a:solidFill>
                          <a:effectLst/>
                          <a:latin typeface="Tahoma" pitchFamily="34" charset="0"/>
                          <a:ea typeface="Tahoma" pitchFamily="34" charset="0"/>
                          <a:cs typeface="Tahoma" pitchFamily="34" charset="0"/>
                        </a:rPr>
                        <a:t>Radial </a:t>
                      </a:r>
                      <a:r>
                        <a:rPr lang="en-US" sz="1000" b="1" dirty="0" smtClean="0">
                          <a:solidFill>
                            <a:srgbClr val="0070C0"/>
                          </a:solidFill>
                          <a:latin typeface="Tahoma" pitchFamily="34" charset="0"/>
                          <a:ea typeface="Tahoma" pitchFamily="34" charset="0"/>
                          <a:cs typeface="Tahoma" pitchFamily="34" charset="0"/>
                        </a:rPr>
                        <a:t>closed structures</a:t>
                      </a:r>
                      <a:endParaRPr lang="ru-RU" sz="1000" b="1" dirty="0">
                        <a:solidFill>
                          <a:srgbClr val="0070C0"/>
                        </a:solidFill>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pP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spcAft>
                          <a:spcPts val="1000"/>
                        </a:spcAft>
                      </a:pPr>
                      <a:r>
                        <a:rPr lang="en-US" sz="1000" dirty="0" smtClean="0">
                          <a:effectLst/>
                          <a:latin typeface="Tahoma" pitchFamily="34" charset="0"/>
                          <a:ea typeface="Tahoma" pitchFamily="34" charset="0"/>
                          <a:cs typeface="Tahoma" pitchFamily="34" charset="0"/>
                        </a:rPr>
                        <a:t>Round pipe with constant </a:t>
                      </a:r>
                      <a:r>
                        <a:rPr lang="ru-RU" sz="1000" dirty="0" smtClean="0">
                          <a:effectLst/>
                          <a:latin typeface="Tahoma" pitchFamily="34" charset="0"/>
                          <a:ea typeface="Tahoma" pitchFamily="34" charset="0"/>
                          <a:cs typeface="Tahoma" pitchFamily="34" charset="0"/>
                        </a:rPr>
                        <a:t>D</a:t>
                      </a:r>
                      <a:r>
                        <a:rPr lang="en-US" sz="1000" dirty="0" smtClean="0">
                          <a:effectLst/>
                          <a:latin typeface="Tahoma" pitchFamily="34" charset="0"/>
                          <a:ea typeface="Tahoma" pitchFamily="34" charset="0"/>
                          <a:cs typeface="Tahoma" pitchFamily="34" charset="0"/>
                        </a:rPr>
                        <a:t> (diameter)</a:t>
                      </a:r>
                      <a:r>
                        <a:rPr lang="en-US" sz="1000" baseline="0" dirty="0" smtClean="0">
                          <a:effectLst/>
                          <a:latin typeface="Tahoma" pitchFamily="34" charset="0"/>
                          <a:ea typeface="Tahoma" pitchFamily="34" charset="0"/>
                          <a:cs typeface="Tahoma" pitchFamily="34" charset="0"/>
                        </a:rPr>
                        <a:t> </a:t>
                      </a:r>
                      <a:r>
                        <a:rPr lang="en-US" sz="1000" dirty="0" smtClean="0">
                          <a:effectLst/>
                          <a:latin typeface="Tahoma" pitchFamily="34" charset="0"/>
                          <a:ea typeface="Tahoma" pitchFamily="34" charset="0"/>
                          <a:cs typeface="Tahoma" pitchFamily="34" charset="0"/>
                        </a:rPr>
                        <a:t>value</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spcAft>
                          <a:spcPts val="1000"/>
                        </a:spcAft>
                      </a:pPr>
                      <a:r>
                        <a:rPr lang="en-US" sz="1000" dirty="0" smtClean="0">
                          <a:effectLst/>
                          <a:latin typeface="Tahoma" pitchFamily="34" charset="0"/>
                          <a:ea typeface="Tahoma" pitchFamily="34" charset="0"/>
                          <a:cs typeface="Tahoma" pitchFamily="34" charset="0"/>
                        </a:rPr>
                        <a:t>This type of structure is used when it is necessary to ensure </a:t>
                      </a:r>
                      <a:r>
                        <a:rPr lang="en-US" sz="1000" dirty="0" smtClean="0">
                          <a:latin typeface="Tahoma" pitchFamily="34" charset="0"/>
                          <a:ea typeface="Tahoma" pitchFamily="34" charset="0"/>
                          <a:cs typeface="Tahoma" pitchFamily="34" charset="0"/>
                        </a:rPr>
                        <a:t>passage of large flows in high embankments. </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3000">
                <a:tc>
                  <a:txBody>
                    <a:bodyPr/>
                    <a:lstStyle/>
                    <a:p>
                      <a:pPr marL="36000">
                        <a:lnSpc>
                          <a:spcPct val="115000"/>
                        </a:lnSpc>
                        <a:spcAft>
                          <a:spcPts val="1000"/>
                        </a:spcAft>
                      </a:pPr>
                      <a:r>
                        <a:rPr lang="en-US" sz="1000" b="1" dirty="0" smtClean="0">
                          <a:solidFill>
                            <a:srgbClr val="0070C0"/>
                          </a:solidFill>
                          <a:effectLst/>
                          <a:latin typeface="Tahoma" pitchFamily="34" charset="0"/>
                          <a:ea typeface="Tahoma" pitchFamily="34" charset="0"/>
                          <a:cs typeface="Tahoma" pitchFamily="34" charset="0"/>
                        </a:rPr>
                        <a:t>Radial </a:t>
                      </a:r>
                      <a:r>
                        <a:rPr lang="en-US" sz="1000" b="1" dirty="0" smtClean="0">
                          <a:solidFill>
                            <a:srgbClr val="0070C0"/>
                          </a:solidFill>
                          <a:latin typeface="Tahoma" pitchFamily="34" charset="0"/>
                          <a:ea typeface="Tahoma" pitchFamily="34" charset="0"/>
                          <a:cs typeface="Tahoma" pitchFamily="34" charset="0"/>
                        </a:rPr>
                        <a:t>arched structures</a:t>
                      </a:r>
                      <a:endParaRPr lang="ru-RU" sz="1000" b="1" dirty="0">
                        <a:solidFill>
                          <a:srgbClr val="0070C0"/>
                        </a:solidFill>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pP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0" indent="0" defTabSz="914400" eaLnBrk="1" fontAlgn="auto" latinLnBrk="0" hangingPunct="1">
                        <a:lnSpc>
                          <a:spcPct val="115000"/>
                        </a:lnSpc>
                        <a:spcBef>
                          <a:spcPts val="0"/>
                        </a:spcBef>
                        <a:spcAft>
                          <a:spcPts val="1000"/>
                        </a:spcAft>
                        <a:buClrTx/>
                        <a:buSzTx/>
                        <a:buFontTx/>
                        <a:buNone/>
                        <a:tabLst/>
                        <a:defRPr/>
                      </a:pPr>
                      <a:r>
                        <a:rPr lang="en-US" sz="1000" dirty="0" smtClean="0">
                          <a:effectLst/>
                          <a:latin typeface="Tahoma" pitchFamily="34" charset="0"/>
                          <a:ea typeface="Tahoma" pitchFamily="34" charset="0"/>
                          <a:cs typeface="Tahoma" pitchFamily="34" charset="0"/>
                        </a:rPr>
                        <a:t>Round arch with constant R (radius)</a:t>
                      </a:r>
                      <a:r>
                        <a:rPr lang="en-US" sz="1000" baseline="0" dirty="0" smtClean="0">
                          <a:effectLst/>
                          <a:latin typeface="Tahoma" pitchFamily="34" charset="0"/>
                          <a:ea typeface="Tahoma" pitchFamily="34" charset="0"/>
                          <a:cs typeface="Tahoma" pitchFamily="34" charset="0"/>
                        </a:rPr>
                        <a:t> </a:t>
                      </a:r>
                      <a:r>
                        <a:rPr lang="en-US" sz="1000" dirty="0" smtClean="0">
                          <a:effectLst/>
                          <a:latin typeface="Tahoma" pitchFamily="34" charset="0"/>
                          <a:ea typeface="Tahoma" pitchFamily="34" charset="0"/>
                          <a:cs typeface="Tahoma" pitchFamily="34" charset="0"/>
                        </a:rPr>
                        <a:t>value</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0" indent="0" defTabSz="914400" eaLnBrk="1" fontAlgn="auto" latinLnBrk="0" hangingPunct="1">
                        <a:lnSpc>
                          <a:spcPct val="115000"/>
                        </a:lnSpc>
                        <a:spcBef>
                          <a:spcPts val="0"/>
                        </a:spcBef>
                        <a:spcAft>
                          <a:spcPts val="1000"/>
                        </a:spcAft>
                        <a:buClrTx/>
                        <a:buSzTx/>
                        <a:buFontTx/>
                        <a:buNone/>
                        <a:tabLst/>
                        <a:defRPr/>
                      </a:pPr>
                      <a:r>
                        <a:rPr lang="en-US" sz="1000" dirty="0" smtClean="0">
                          <a:effectLst/>
                          <a:latin typeface="Tahoma" pitchFamily="34" charset="0"/>
                          <a:ea typeface="Tahoma" pitchFamily="34" charset="0"/>
                          <a:cs typeface="Tahoma" pitchFamily="34" charset="0"/>
                        </a:rPr>
                        <a:t>This type of structure is used when it is necessary to construct</a:t>
                      </a:r>
                      <a:r>
                        <a:rPr lang="en-US" sz="1000" baseline="0" dirty="0" smtClean="0">
                          <a:effectLst/>
                          <a:latin typeface="Tahoma" pitchFamily="34" charset="0"/>
                          <a:ea typeface="Tahoma" pitchFamily="34" charset="0"/>
                          <a:cs typeface="Tahoma" pitchFamily="34" charset="0"/>
                        </a:rPr>
                        <a:t> </a:t>
                      </a:r>
                      <a:r>
                        <a:rPr lang="en-US" sz="1000" dirty="0" smtClean="0">
                          <a:effectLst/>
                          <a:latin typeface="Tahoma" pitchFamily="34" charset="0"/>
                          <a:ea typeface="Tahoma" pitchFamily="34" charset="0"/>
                          <a:cs typeface="Tahoma" pitchFamily="34" charset="0"/>
                        </a:rPr>
                        <a:t>bridges or </a:t>
                      </a:r>
                      <a:r>
                        <a:rPr lang="en-US" sz="1000" dirty="0" smtClean="0">
                          <a:latin typeface="Tahoma" pitchFamily="34" charset="0"/>
                          <a:ea typeface="Tahoma" pitchFamily="34" charset="0"/>
                          <a:cs typeface="Tahoma" pitchFamily="34" charset="0"/>
                        </a:rPr>
                        <a:t>crossovers in high</a:t>
                      </a:r>
                      <a:r>
                        <a:rPr lang="en-US" sz="1000" baseline="0" dirty="0" smtClean="0">
                          <a:latin typeface="Tahoma" pitchFamily="34" charset="0"/>
                          <a:ea typeface="Tahoma" pitchFamily="34" charset="0"/>
                          <a:cs typeface="Tahoma" pitchFamily="34" charset="0"/>
                        </a:rPr>
                        <a:t> </a:t>
                      </a:r>
                      <a:r>
                        <a:rPr lang="en-US" sz="1000" dirty="0" smtClean="0">
                          <a:latin typeface="Tahoma" pitchFamily="34" charset="0"/>
                          <a:ea typeface="Tahoma" pitchFamily="34" charset="0"/>
                          <a:cs typeface="Tahoma" pitchFamily="34" charset="0"/>
                        </a:rPr>
                        <a:t>embankments</a:t>
                      </a:r>
                      <a:r>
                        <a:rPr lang="en-US" sz="1000" baseline="0" dirty="0" smtClean="0">
                          <a:latin typeface="Tahoma" pitchFamily="34" charset="0"/>
                          <a:ea typeface="Tahoma" pitchFamily="34" charset="0"/>
                          <a:cs typeface="Tahoma" pitchFamily="34" charset="0"/>
                        </a:rPr>
                        <a:t> with a large carrying capacity. </a:t>
                      </a:r>
                      <a:r>
                        <a:rPr lang="en-US" sz="1000" dirty="0" smtClean="0">
                          <a:latin typeface="Tahoma" pitchFamily="34" charset="0"/>
                          <a:ea typeface="Tahoma" pitchFamily="34" charset="0"/>
                          <a:cs typeface="Tahoma" pitchFamily="34" charset="0"/>
                        </a:rPr>
                        <a:t> </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0626">
                <a:tc>
                  <a:txBody>
                    <a:bodyPr/>
                    <a:lstStyle/>
                    <a:p>
                      <a:pPr marL="36000">
                        <a:lnSpc>
                          <a:spcPct val="115000"/>
                        </a:lnSpc>
                        <a:spcAft>
                          <a:spcPts val="1000"/>
                        </a:spcAft>
                      </a:pPr>
                      <a:r>
                        <a:rPr lang="en-US" sz="1000" b="1" dirty="0" smtClean="0">
                          <a:solidFill>
                            <a:srgbClr val="0070C0"/>
                          </a:solidFill>
                          <a:latin typeface="Tahoma" pitchFamily="34" charset="0"/>
                          <a:ea typeface="Tahoma" pitchFamily="34" charset="0"/>
                          <a:cs typeface="Tahoma" pitchFamily="34" charset="0"/>
                        </a:rPr>
                        <a:t>Box-type structures</a:t>
                      </a:r>
                      <a:endParaRPr lang="ru-RU" sz="1000" b="1" dirty="0">
                        <a:solidFill>
                          <a:srgbClr val="0070C0"/>
                        </a:solidFill>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pP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spcAft>
                          <a:spcPts val="1000"/>
                        </a:spcAft>
                      </a:pPr>
                      <a:r>
                        <a:rPr lang="en-US" sz="1000" baseline="0" dirty="0" smtClean="0">
                          <a:effectLst/>
                          <a:latin typeface="Tahoma" pitchFamily="34" charset="0"/>
                          <a:ea typeface="Tahoma" pitchFamily="34" charset="0"/>
                          <a:cs typeface="Tahoma" pitchFamily="34" charset="0"/>
                        </a:rPr>
                        <a:t>Small-span </a:t>
                      </a:r>
                      <a:r>
                        <a:rPr lang="en-US" sz="1000" dirty="0" smtClean="0">
                          <a:effectLst/>
                          <a:latin typeface="Tahoma" pitchFamily="34" charset="0"/>
                          <a:ea typeface="Tahoma" pitchFamily="34" charset="0"/>
                          <a:cs typeface="Tahoma" pitchFamily="34" charset="0"/>
                        </a:rPr>
                        <a:t>lower-section arched structure</a:t>
                      </a:r>
                      <a:r>
                        <a:rPr lang="en-US" sz="1000" baseline="0" dirty="0" smtClean="0">
                          <a:effectLst/>
                          <a:latin typeface="Tahoma" pitchFamily="34" charset="0"/>
                          <a:ea typeface="Tahoma" pitchFamily="34" charset="0"/>
                          <a:cs typeface="Tahoma" pitchFamily="34" charset="0"/>
                        </a:rPr>
                        <a:t> with a cross section of two or more radii</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spcAft>
                          <a:spcPts val="1000"/>
                        </a:spcAft>
                      </a:pPr>
                      <a:r>
                        <a:rPr lang="en-US" sz="1000" dirty="0" smtClean="0">
                          <a:effectLst/>
                          <a:latin typeface="Tahoma" pitchFamily="34" charset="0"/>
                          <a:ea typeface="Tahoma" pitchFamily="34" charset="0"/>
                          <a:cs typeface="Tahoma" pitchFamily="34" charset="0"/>
                        </a:rPr>
                        <a:t>This type of structure is used when it is necessary to construct</a:t>
                      </a:r>
                      <a:r>
                        <a:rPr lang="en-US" sz="1000" baseline="0" dirty="0" smtClean="0">
                          <a:effectLst/>
                          <a:latin typeface="Tahoma" pitchFamily="34" charset="0"/>
                          <a:ea typeface="Tahoma" pitchFamily="34" charset="0"/>
                          <a:cs typeface="Tahoma" pitchFamily="34" charset="0"/>
                        </a:rPr>
                        <a:t> </a:t>
                      </a:r>
                      <a:r>
                        <a:rPr lang="en-US" sz="1000" dirty="0" smtClean="0">
                          <a:effectLst/>
                          <a:latin typeface="Tahoma" pitchFamily="34" charset="0"/>
                          <a:ea typeface="Tahoma" pitchFamily="34" charset="0"/>
                          <a:cs typeface="Tahoma" pitchFamily="34" charset="0"/>
                        </a:rPr>
                        <a:t>bridges or </a:t>
                      </a:r>
                      <a:r>
                        <a:rPr lang="en-US" sz="1000" dirty="0" smtClean="0">
                          <a:latin typeface="Tahoma" pitchFamily="34" charset="0"/>
                          <a:ea typeface="Tahoma" pitchFamily="34" charset="0"/>
                          <a:cs typeface="Tahoma" pitchFamily="34" charset="0"/>
                        </a:rPr>
                        <a:t>crossovers in small embankments</a:t>
                      </a:r>
                      <a:r>
                        <a:rPr lang="en-US" sz="1000" baseline="0" dirty="0" smtClean="0">
                          <a:latin typeface="Tahoma" pitchFamily="34" charset="0"/>
                          <a:ea typeface="Tahoma" pitchFamily="34" charset="0"/>
                          <a:cs typeface="Tahoma" pitchFamily="34" charset="0"/>
                        </a:rPr>
                        <a:t>. </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288">
                <a:tc>
                  <a:txBody>
                    <a:bodyPr/>
                    <a:lstStyle/>
                    <a:p>
                      <a:pPr marL="36000">
                        <a:lnSpc>
                          <a:spcPct val="115000"/>
                        </a:lnSpc>
                        <a:spcAft>
                          <a:spcPts val="1000"/>
                        </a:spcAft>
                      </a:pPr>
                      <a:r>
                        <a:rPr lang="en-US" sz="1000" b="1" dirty="0" smtClean="0">
                          <a:solidFill>
                            <a:srgbClr val="0070C0"/>
                          </a:solidFill>
                          <a:latin typeface="Tahoma" pitchFamily="34" charset="0"/>
                          <a:ea typeface="Tahoma" pitchFamily="34" charset="0"/>
                          <a:cs typeface="Tahoma" pitchFamily="34" charset="0"/>
                        </a:rPr>
                        <a:t>Medium-sized polycentric structures </a:t>
                      </a:r>
                      <a:endParaRPr lang="ru-RU" sz="1000" b="1" dirty="0">
                        <a:solidFill>
                          <a:srgbClr val="0070C0"/>
                        </a:solidFill>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pP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0" indent="0" defTabSz="914400" eaLnBrk="1" fontAlgn="auto" latinLnBrk="0" hangingPunct="1">
                        <a:lnSpc>
                          <a:spcPct val="115000"/>
                        </a:lnSpc>
                        <a:spcBef>
                          <a:spcPts val="0"/>
                        </a:spcBef>
                        <a:spcAft>
                          <a:spcPts val="1000"/>
                        </a:spcAft>
                        <a:buClrTx/>
                        <a:buSzTx/>
                        <a:buFontTx/>
                        <a:buNone/>
                        <a:tabLst/>
                        <a:defRPr/>
                      </a:pPr>
                      <a:r>
                        <a:rPr lang="en-US" sz="1000" baseline="0" dirty="0" smtClean="0">
                          <a:effectLst/>
                          <a:latin typeface="Tahoma" pitchFamily="34" charset="0"/>
                          <a:ea typeface="Tahoma" pitchFamily="34" charset="0"/>
                          <a:cs typeface="Tahoma" pitchFamily="34" charset="0"/>
                        </a:rPr>
                        <a:t>Middle-span </a:t>
                      </a:r>
                      <a:r>
                        <a:rPr lang="en-US" sz="1000" dirty="0" smtClean="0">
                          <a:effectLst/>
                          <a:latin typeface="Tahoma" pitchFamily="34" charset="0"/>
                          <a:ea typeface="Tahoma" pitchFamily="34" charset="0"/>
                          <a:cs typeface="Tahoma" pitchFamily="34" charset="0"/>
                        </a:rPr>
                        <a:t>arched structure </a:t>
                      </a:r>
                      <a:r>
                        <a:rPr lang="en-US" sz="1000" baseline="0" dirty="0" smtClean="0">
                          <a:effectLst/>
                          <a:latin typeface="Tahoma" pitchFamily="34" charset="0"/>
                          <a:ea typeface="Tahoma" pitchFamily="34" charset="0"/>
                          <a:cs typeface="Tahoma" pitchFamily="34" charset="0"/>
                        </a:rPr>
                        <a:t>with a cross section of two or more radii</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spcAft>
                          <a:spcPts val="1000"/>
                        </a:spcAft>
                      </a:pPr>
                      <a:r>
                        <a:rPr lang="en-US" sz="1000" dirty="0" smtClean="0">
                          <a:effectLst/>
                          <a:latin typeface="Tahoma" pitchFamily="34" charset="0"/>
                          <a:ea typeface="Tahoma" pitchFamily="34" charset="0"/>
                          <a:cs typeface="Tahoma" pitchFamily="34" charset="0"/>
                        </a:rPr>
                        <a:t>This type of structure is used when it is necessary to construct</a:t>
                      </a:r>
                      <a:r>
                        <a:rPr lang="en-US" sz="1000" baseline="0" dirty="0" smtClean="0">
                          <a:effectLst/>
                          <a:latin typeface="Tahoma" pitchFamily="34" charset="0"/>
                          <a:ea typeface="Tahoma" pitchFamily="34" charset="0"/>
                          <a:cs typeface="Tahoma" pitchFamily="34" charset="0"/>
                        </a:rPr>
                        <a:t> </a:t>
                      </a:r>
                      <a:r>
                        <a:rPr lang="en-US" sz="1000" dirty="0" smtClean="0">
                          <a:effectLst/>
                          <a:latin typeface="Tahoma" pitchFamily="34" charset="0"/>
                          <a:ea typeface="Tahoma" pitchFamily="34" charset="0"/>
                          <a:cs typeface="Tahoma" pitchFamily="34" charset="0"/>
                        </a:rPr>
                        <a:t>bridges or </a:t>
                      </a:r>
                      <a:r>
                        <a:rPr lang="en-US" sz="1000" dirty="0" smtClean="0">
                          <a:latin typeface="Tahoma" pitchFamily="34" charset="0"/>
                          <a:ea typeface="Tahoma" pitchFamily="34" charset="0"/>
                          <a:cs typeface="Tahoma" pitchFamily="34" charset="0"/>
                        </a:rPr>
                        <a:t>crossovers. </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4093">
                <a:tc>
                  <a:txBody>
                    <a:bodyPr/>
                    <a:lstStyle/>
                    <a:p>
                      <a:pPr marL="36000">
                        <a:lnSpc>
                          <a:spcPct val="115000"/>
                        </a:lnSpc>
                        <a:spcAft>
                          <a:spcPts val="1000"/>
                        </a:spcAft>
                      </a:pPr>
                      <a:r>
                        <a:rPr lang="en-US" sz="1000" b="1" dirty="0" smtClean="0">
                          <a:solidFill>
                            <a:srgbClr val="0070C0"/>
                          </a:solidFill>
                          <a:latin typeface="Tahoma" pitchFamily="34" charset="0"/>
                          <a:ea typeface="Tahoma" pitchFamily="34" charset="0"/>
                          <a:cs typeface="Tahoma" pitchFamily="34" charset="0"/>
                        </a:rPr>
                        <a:t>Large polycentric structures </a:t>
                      </a:r>
                      <a:endParaRPr lang="ru-RU" sz="1000" b="1" dirty="0">
                        <a:solidFill>
                          <a:srgbClr val="0070C0"/>
                        </a:solidFill>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pP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0" indent="0" defTabSz="914400" eaLnBrk="1" fontAlgn="auto" latinLnBrk="0" hangingPunct="1">
                        <a:lnSpc>
                          <a:spcPct val="115000"/>
                        </a:lnSpc>
                        <a:spcBef>
                          <a:spcPts val="0"/>
                        </a:spcBef>
                        <a:spcAft>
                          <a:spcPts val="1000"/>
                        </a:spcAft>
                        <a:buClrTx/>
                        <a:buSzTx/>
                        <a:buFontTx/>
                        <a:buNone/>
                        <a:tabLst/>
                        <a:defRPr/>
                      </a:pPr>
                      <a:r>
                        <a:rPr lang="en-US" sz="1000" baseline="0" dirty="0" smtClean="0">
                          <a:effectLst/>
                          <a:latin typeface="Tahoma" pitchFamily="34" charset="0"/>
                          <a:ea typeface="Tahoma" pitchFamily="34" charset="0"/>
                          <a:cs typeface="Tahoma" pitchFamily="34" charset="0"/>
                        </a:rPr>
                        <a:t>Large-span </a:t>
                      </a:r>
                      <a:r>
                        <a:rPr lang="en-US" sz="1000" dirty="0" smtClean="0">
                          <a:effectLst/>
                          <a:latin typeface="Tahoma" pitchFamily="34" charset="0"/>
                          <a:ea typeface="Tahoma" pitchFamily="34" charset="0"/>
                          <a:cs typeface="Tahoma" pitchFamily="34" charset="0"/>
                        </a:rPr>
                        <a:t>arched structure </a:t>
                      </a:r>
                      <a:r>
                        <a:rPr lang="en-US" sz="1000" baseline="0" dirty="0" smtClean="0">
                          <a:effectLst/>
                          <a:latin typeface="Tahoma" pitchFamily="34" charset="0"/>
                          <a:ea typeface="Tahoma" pitchFamily="34" charset="0"/>
                          <a:cs typeface="Tahoma" pitchFamily="34" charset="0"/>
                        </a:rPr>
                        <a:t>with a cross section of two or more radii</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nSpc>
                          <a:spcPct val="115000"/>
                        </a:lnSpc>
                        <a:spcAft>
                          <a:spcPts val="1000"/>
                        </a:spcAft>
                      </a:pPr>
                      <a:r>
                        <a:rPr lang="en-US" sz="1000" dirty="0" smtClean="0">
                          <a:effectLst/>
                          <a:latin typeface="Tahoma" pitchFamily="34" charset="0"/>
                          <a:ea typeface="Tahoma" pitchFamily="34" charset="0"/>
                          <a:cs typeface="Tahoma" pitchFamily="34" charset="0"/>
                        </a:rPr>
                        <a:t>This type of structure is used when it is necessary to construct</a:t>
                      </a:r>
                      <a:r>
                        <a:rPr lang="en-US" sz="1000" baseline="0" dirty="0" smtClean="0">
                          <a:effectLst/>
                          <a:latin typeface="Tahoma" pitchFamily="34" charset="0"/>
                          <a:ea typeface="Tahoma" pitchFamily="34" charset="0"/>
                          <a:cs typeface="Tahoma" pitchFamily="34" charset="0"/>
                        </a:rPr>
                        <a:t> </a:t>
                      </a:r>
                      <a:r>
                        <a:rPr lang="en-US" sz="1000" dirty="0" smtClean="0">
                          <a:effectLst/>
                          <a:latin typeface="Tahoma" pitchFamily="34" charset="0"/>
                          <a:ea typeface="Tahoma" pitchFamily="34" charset="0"/>
                          <a:cs typeface="Tahoma" pitchFamily="34" charset="0"/>
                        </a:rPr>
                        <a:t>bridges or </a:t>
                      </a:r>
                      <a:r>
                        <a:rPr lang="en-US" sz="1000" dirty="0" smtClean="0">
                          <a:latin typeface="Tahoma" pitchFamily="34" charset="0"/>
                          <a:ea typeface="Tahoma" pitchFamily="34" charset="0"/>
                          <a:cs typeface="Tahoma" pitchFamily="34" charset="0"/>
                        </a:rPr>
                        <a:t>crossovers. </a:t>
                      </a:r>
                      <a:endParaRPr lang="ru-RU" sz="1000" b="0" dirty="0">
                        <a:effectLst/>
                        <a:latin typeface="Tahoma" pitchFamily="34" charset="0"/>
                        <a:ea typeface="Tahoma" pitchFamily="34" charset="0"/>
                        <a:cs typeface="Tahoma"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6437" name="Picture 2" descr="G:\работа над каталогом по гофроконструкциям\фото для каталога по гофре\фото 4.JPG"/>
          <p:cNvPicPr>
            <a:picLocks noChangeAspect="1" noChangeArrowheads="1"/>
          </p:cNvPicPr>
          <p:nvPr/>
        </p:nvPicPr>
        <p:blipFill>
          <a:blip r:embed="rId10"/>
          <a:srcRect/>
          <a:stretch>
            <a:fillRect/>
          </a:stretch>
        </p:blipFill>
        <p:spPr bwMode="auto">
          <a:xfrm>
            <a:off x="2843213" y="2466975"/>
            <a:ext cx="2190750" cy="1511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descr="IMG-20150921-WA0009"/>
          <p:cNvPicPr>
            <a:picLocks noChangeAspect="1" noChangeArrowheads="1"/>
          </p:cNvPicPr>
          <p:nvPr/>
        </p:nvPicPr>
        <p:blipFill>
          <a:blip r:embed="rId2"/>
          <a:srcRect/>
          <a:stretch>
            <a:fillRect/>
          </a:stretch>
        </p:blipFill>
        <p:spPr bwMode="auto">
          <a:xfrm>
            <a:off x="0" y="0"/>
            <a:ext cx="7556500" cy="4267200"/>
          </a:xfrm>
          <a:prstGeom prst="rect">
            <a:avLst/>
          </a:prstGeom>
          <a:noFill/>
        </p:spPr>
      </p:pic>
      <p:pic>
        <p:nvPicPr>
          <p:cNvPr id="20488" name="Picture 8" descr="IMG-20150921-WA0006"/>
          <p:cNvPicPr>
            <a:picLocks noChangeAspect="1" noChangeArrowheads="1"/>
          </p:cNvPicPr>
          <p:nvPr/>
        </p:nvPicPr>
        <p:blipFill>
          <a:blip r:embed="rId3"/>
          <a:srcRect/>
          <a:stretch>
            <a:fillRect/>
          </a:stretch>
        </p:blipFill>
        <p:spPr bwMode="auto">
          <a:xfrm>
            <a:off x="0" y="5026025"/>
            <a:ext cx="7556500" cy="5667375"/>
          </a:xfrm>
          <a:prstGeom prst="rect">
            <a:avLst/>
          </a:prstGeom>
          <a:noFill/>
        </p:spPr>
      </p:pic>
      <p:sp>
        <p:nvSpPr>
          <p:cNvPr id="20484" name="object 10"/>
          <p:cNvSpPr>
            <a:spLocks/>
          </p:cNvSpPr>
          <p:nvPr/>
        </p:nvSpPr>
        <p:spPr bwMode="auto">
          <a:xfrm>
            <a:off x="0" y="9009063"/>
            <a:ext cx="7559675" cy="1682750"/>
          </a:xfrm>
          <a:custGeom>
            <a:avLst/>
            <a:gdLst/>
            <a:ahLst/>
            <a:cxnLst>
              <a:cxn ang="0">
                <a:pos x="3443579" y="0"/>
              </a:cxn>
              <a:cxn ang="0">
                <a:pos x="0" y="0"/>
              </a:cxn>
              <a:cxn ang="0">
                <a:pos x="0" y="1683003"/>
              </a:cxn>
              <a:cxn ang="0">
                <a:pos x="7559992" y="1683003"/>
              </a:cxn>
              <a:cxn ang="0">
                <a:pos x="7559992" y="351193"/>
              </a:cxn>
              <a:cxn ang="0">
                <a:pos x="3443579" y="0"/>
              </a:cxn>
            </a:cxnLst>
            <a:rect l="0" t="0" r="r" b="b"/>
            <a:pathLst>
              <a:path w="7560309" h="1683384">
                <a:moveTo>
                  <a:pt x="3443579" y="0"/>
                </a:moveTo>
                <a:lnTo>
                  <a:pt x="0" y="0"/>
                </a:lnTo>
                <a:lnTo>
                  <a:pt x="0" y="1683003"/>
                </a:lnTo>
                <a:lnTo>
                  <a:pt x="7559992" y="1683003"/>
                </a:lnTo>
                <a:lnTo>
                  <a:pt x="7559992" y="351193"/>
                </a:lnTo>
                <a:lnTo>
                  <a:pt x="3443579" y="0"/>
                </a:lnTo>
                <a:close/>
              </a:path>
            </a:pathLst>
          </a:custGeom>
          <a:solidFill>
            <a:srgbClr val="E6E7E8"/>
          </a:solidFill>
          <a:ln w="9525">
            <a:noFill/>
            <a:round/>
            <a:headEnd/>
            <a:tailEnd/>
          </a:ln>
        </p:spPr>
        <p:txBody>
          <a:bodyPr lIns="0" tIns="0" rIns="0" bIns="0"/>
          <a:lstStyle/>
          <a:p>
            <a:endParaRPr lang="ru-RU"/>
          </a:p>
        </p:txBody>
      </p:sp>
      <p:sp>
        <p:nvSpPr>
          <p:cNvPr id="20485" name="object 11"/>
          <p:cNvSpPr>
            <a:spLocks/>
          </p:cNvSpPr>
          <p:nvPr/>
        </p:nvSpPr>
        <p:spPr bwMode="auto">
          <a:xfrm>
            <a:off x="0" y="9174163"/>
            <a:ext cx="7559675" cy="1519237"/>
          </a:xfrm>
          <a:custGeom>
            <a:avLst/>
            <a:gdLst/>
            <a:ahLst/>
            <a:cxnLst>
              <a:cxn ang="0">
                <a:pos x="0" y="0"/>
              </a:cxn>
              <a:cxn ang="0">
                <a:pos x="0" y="1518704"/>
              </a:cxn>
              <a:cxn ang="0">
                <a:pos x="7559992" y="1518704"/>
              </a:cxn>
              <a:cxn ang="0">
                <a:pos x="7559992" y="768553"/>
              </a:cxn>
              <a:cxn ang="0">
                <a:pos x="2698000" y="106362"/>
              </a:cxn>
              <a:cxn ang="0">
                <a:pos x="0" y="0"/>
              </a:cxn>
            </a:cxnLst>
            <a:rect l="0" t="0" r="r" b="b"/>
            <a:pathLst>
              <a:path w="7560309" h="1518920">
                <a:moveTo>
                  <a:pt x="0" y="0"/>
                </a:moveTo>
                <a:lnTo>
                  <a:pt x="0" y="1518704"/>
                </a:lnTo>
                <a:lnTo>
                  <a:pt x="7559992" y="1518704"/>
                </a:lnTo>
                <a:lnTo>
                  <a:pt x="7559992" y="768553"/>
                </a:lnTo>
                <a:lnTo>
                  <a:pt x="2698000" y="106362"/>
                </a:lnTo>
                <a:lnTo>
                  <a:pt x="0" y="0"/>
                </a:lnTo>
                <a:close/>
              </a:path>
            </a:pathLst>
          </a:custGeom>
          <a:solidFill>
            <a:srgbClr val="0074BC"/>
          </a:solidFill>
          <a:ln w="9525">
            <a:noFill/>
            <a:round/>
            <a:headEnd/>
            <a:tailEnd/>
          </a:ln>
        </p:spPr>
        <p:txBody>
          <a:bodyPr lIns="0" tIns="0" rIns="0" bIns="0"/>
          <a:lstStyle/>
          <a:p>
            <a:endParaRPr lang="ru-RU"/>
          </a:p>
        </p:txBody>
      </p:sp>
      <p:pic>
        <p:nvPicPr>
          <p:cNvPr id="20486" name="Picture 6" descr="IMG-20150921-WA0003"/>
          <p:cNvPicPr>
            <a:picLocks noChangeAspect="1" noChangeArrowheads="1"/>
          </p:cNvPicPr>
          <p:nvPr/>
        </p:nvPicPr>
        <p:blipFill>
          <a:blip r:embed="rId4" cstate="print"/>
          <a:srcRect/>
          <a:stretch>
            <a:fillRect/>
          </a:stretch>
        </p:blipFill>
        <p:spPr bwMode="auto">
          <a:xfrm>
            <a:off x="0" y="3475038"/>
            <a:ext cx="3849688" cy="2833687"/>
          </a:xfrm>
          <a:prstGeom prst="rect">
            <a:avLst/>
          </a:prstGeom>
          <a:noFill/>
        </p:spPr>
      </p:pic>
      <p:pic>
        <p:nvPicPr>
          <p:cNvPr id="20490" name="Picture 10" descr="IMG-20150921-WA0007"/>
          <p:cNvPicPr>
            <a:picLocks noChangeAspect="1" noChangeArrowheads="1"/>
          </p:cNvPicPr>
          <p:nvPr/>
        </p:nvPicPr>
        <p:blipFill>
          <a:blip r:embed="rId5" cstate="print"/>
          <a:srcRect/>
          <a:stretch>
            <a:fillRect/>
          </a:stretch>
        </p:blipFill>
        <p:spPr bwMode="auto">
          <a:xfrm>
            <a:off x="3752850" y="3475038"/>
            <a:ext cx="3803650" cy="280828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katalog_engl-52"/>
          <p:cNvPicPr>
            <a:picLocks noChangeAspect="1" noChangeArrowheads="1"/>
          </p:cNvPicPr>
          <p:nvPr/>
        </p:nvPicPr>
        <p:blipFill>
          <a:blip r:embed="rId2"/>
          <a:srcRect/>
          <a:stretch>
            <a:fillRect/>
          </a:stretch>
        </p:blipFill>
        <p:spPr bwMode="auto">
          <a:xfrm>
            <a:off x="0" y="0"/>
            <a:ext cx="7559675" cy="10693400"/>
          </a:xfrm>
          <a:prstGeom prst="rect">
            <a:avLst/>
          </a:prstGeom>
          <a:noFill/>
        </p:spPr>
      </p:pic>
      <p:sp>
        <p:nvSpPr>
          <p:cNvPr id="19462" name="object 14"/>
          <p:cNvSpPr txBox="1">
            <a:spLocks noChangeArrowheads="1"/>
          </p:cNvSpPr>
          <p:nvPr/>
        </p:nvSpPr>
        <p:spPr bwMode="auto">
          <a:xfrm>
            <a:off x="704850" y="9224963"/>
            <a:ext cx="6851650" cy="730250"/>
          </a:xfrm>
          <a:prstGeom prst="rect">
            <a:avLst/>
          </a:prstGeom>
          <a:noFill/>
          <a:ln w="9525">
            <a:noFill/>
            <a:miter lim="800000"/>
            <a:headEnd/>
            <a:tailEnd/>
          </a:ln>
        </p:spPr>
        <p:txBody>
          <a:bodyPr lIns="0" tIns="0" rIns="0" bIns="0">
            <a:spAutoFit/>
          </a:bodyPr>
          <a:lstStyle/>
          <a:p>
            <a:r>
              <a:rPr lang="ru-RU" sz="1200">
                <a:solidFill>
                  <a:schemeClr val="bg1"/>
                </a:solidFill>
              </a:rPr>
              <a:t>JSC “CTC “Metallokonstruktsiya”</a:t>
            </a:r>
          </a:p>
          <a:p>
            <a:r>
              <a:rPr lang="ru-RU" sz="1200">
                <a:solidFill>
                  <a:schemeClr val="bg1"/>
                </a:solidFill>
              </a:rPr>
              <a:t>Russia, Ulyanovsk, Moskovskoye shosse, 22B </a:t>
            </a:r>
          </a:p>
          <a:p>
            <a:r>
              <a:rPr lang="ru-RU" sz="1200">
                <a:solidFill>
                  <a:schemeClr val="bg1"/>
                </a:solidFill>
              </a:rPr>
              <a:t>tel.: +8 (8422) 407199 (90)</a:t>
            </a:r>
          </a:p>
          <a:p>
            <a:r>
              <a:rPr lang="en-US" sz="1200">
                <a:solidFill>
                  <a:schemeClr val="bg1"/>
                </a:solidFill>
              </a:rPr>
              <a:t>e</a:t>
            </a:r>
            <a:r>
              <a:rPr lang="ru-RU" sz="1200">
                <a:solidFill>
                  <a:schemeClr val="bg1"/>
                </a:solidFill>
              </a:rPr>
              <a:t>-mail: info@ktc.ru</a:t>
            </a:r>
            <a:endParaRPr lang="en-US" sz="120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TotalTime>
  <Words>2870</Words>
  <Application>Microsoft Office PowerPoint</Application>
  <PresentationFormat>Произвольный</PresentationFormat>
  <Paragraphs>893</Paragraphs>
  <Slides>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Office Theme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Moskovtseva Elena</dc:creator>
  <dc:description>Translated by Techinput, LLC</dc:description>
  <cp:lastModifiedBy>nevidimova</cp:lastModifiedBy>
  <cp:revision>74</cp:revision>
  <dcterms:created xsi:type="dcterms:W3CDTF">2015-11-18T17:52:19Z</dcterms:created>
  <dcterms:modified xsi:type="dcterms:W3CDTF">2015-11-25T12:22:19Z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2015-04-21T00:00:00Z</vt:filetime>
  </property>
  <property fmtid="{D5CDD505-2E9C-101B-9397-08002B2CF9AE}" pid="3" name="LastSaved">
    <vt:filetime>2015-11-18T00:00:00Z</vt:filetime>
  </property>
</Properties>
</file>